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6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B1AA-FDAA-FB47-9524-D122B11337AA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E96E-CA2F-A34D-85B6-A7ACE52E5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“This image</a:t>
            </a:r>
            <a:r>
              <a:rPr lang="en-US" baseline="0" dirty="0"/>
              <a:t> can help us to understand the prevention paradox and imagine how investing in less intensive interventions or preventive services with a large group of patients who have small or moderate risk could result in a large impact.”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CEC07-5860-0043-8281-4D8FE260BF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2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6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9679-A325-4A45-85B5-D42BD11D628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A72F-F20F-ED4C-881E-21890B8D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icine epidemiology health infection disease doctor" title="various medical terms">
            <a:extLst>
              <a:ext uri="{FF2B5EF4-FFF2-40B4-BE49-F238E27FC236}">
                <a16:creationId xmlns:a16="http://schemas.microsoft.com/office/drawing/2014/main" id="{6EF4F6C3-2547-A048-BBD4-BF06F4531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2" y="511494"/>
            <a:ext cx="8616816" cy="5747417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41196-3A7B-8343-BA2A-E3B7E180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word cloud</a:t>
            </a:r>
          </a:p>
        </p:txBody>
      </p:sp>
    </p:spTree>
    <p:extLst>
      <p:ext uri="{BB962C8B-B14F-4D97-AF65-F5344CB8AC3E}">
        <p14:creationId xmlns:p14="http://schemas.microsoft.com/office/powerpoint/2010/main" val="374194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irt_curriculum_graphics-05.jpg">
            <a:extLst>
              <a:ext uri="{FF2B5EF4-FFF2-40B4-BE49-F238E27FC236}">
                <a16:creationId xmlns:a16="http://schemas.microsoft.com/office/drawing/2014/main" id="{55D9618F-4A72-5343-AB9D-FF3C758BF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171D06-0E45-D444-AC28-3A9E5685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Drinkers Pyramid</a:t>
            </a:r>
          </a:p>
        </p:txBody>
      </p:sp>
    </p:spTree>
    <p:extLst>
      <p:ext uri="{BB962C8B-B14F-4D97-AF65-F5344CB8AC3E}">
        <p14:creationId xmlns:p14="http://schemas.microsoft.com/office/powerpoint/2010/main" val="257506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5A7BE5-4FB0-EE47-A1AE-882FBF77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Population</a:t>
            </a:r>
          </a:p>
        </p:txBody>
      </p:sp>
      <p:pic>
        <p:nvPicPr>
          <p:cNvPr id="3" name="Picture 3" descr="sbirt_curriculum_graphics-02.jpg">
            <a:extLst>
              <a:ext uri="{FF2B5EF4-FFF2-40B4-BE49-F238E27FC236}">
                <a16:creationId xmlns:a16="http://schemas.microsoft.com/office/drawing/2014/main" id="{FD951363-56FD-1B4F-AE53-23F2AC762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2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AECF2D-5FFD-8C4A-954B-1815D47C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Alcohol Problems</a:t>
            </a:r>
          </a:p>
        </p:txBody>
      </p:sp>
      <p:pic>
        <p:nvPicPr>
          <p:cNvPr id="3" name="Picture 2" descr="sbirt_curriculum_graphics-06.jpg">
            <a:extLst>
              <a:ext uri="{FF2B5EF4-FFF2-40B4-BE49-F238E27FC236}">
                <a16:creationId xmlns:a16="http://schemas.microsoft.com/office/drawing/2014/main" id="{E460CFAD-542F-A147-975F-2405DF43B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06623A-7E42-A74A-9835-99B9A240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Population: 307,006,550</a:t>
            </a:r>
          </a:p>
        </p:txBody>
      </p:sp>
      <p:pic>
        <p:nvPicPr>
          <p:cNvPr id="3" name="Picture 4" descr="sbirt_curriculum_graphics-03.jpg">
            <a:extLst>
              <a:ext uri="{FF2B5EF4-FFF2-40B4-BE49-F238E27FC236}">
                <a16:creationId xmlns:a16="http://schemas.microsoft.com/office/drawing/2014/main" id="{118C44A7-78A7-6947-A025-9FA2A2145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3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6A0141-8A89-0547-8BEF-287DBF67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Drinking Behavior</a:t>
            </a:r>
          </a:p>
        </p:txBody>
      </p:sp>
      <p:pic>
        <p:nvPicPr>
          <p:cNvPr id="3" name="Picture 3" descr="sbirt_curriculum_graphics-01.jpg">
            <a:extLst>
              <a:ext uri="{FF2B5EF4-FFF2-40B4-BE49-F238E27FC236}">
                <a16:creationId xmlns:a16="http://schemas.microsoft.com/office/drawing/2014/main" id="{B2437F56-DB0A-5840-BDA4-0A1BE2224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1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big risk on one side, many small risks on other side" title="risk balance graphic"/>
          <p:cNvGrpSpPr/>
          <p:nvPr/>
        </p:nvGrpSpPr>
        <p:grpSpPr>
          <a:xfrm>
            <a:off x="179227" y="2210625"/>
            <a:ext cx="8778240" cy="4389120"/>
            <a:chOff x="247467" y="2060497"/>
            <a:chExt cx="8778240" cy="4389120"/>
          </a:xfrm>
        </p:grpSpPr>
        <p:pic>
          <p:nvPicPr>
            <p:cNvPr id="6" name="Picture 5" title="graphic of risk balanc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8128">
              <a:off x="247467" y="2060497"/>
              <a:ext cx="8778240" cy="4389120"/>
            </a:xfrm>
            <a:prstGeom prst="rect">
              <a:avLst/>
            </a:prstGeom>
          </p:spPr>
        </p:pic>
        <p:pic>
          <p:nvPicPr>
            <p:cNvPr id="16" name="Picture 15" title="silhouettes of small group of people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6" t="7493" r="51522" b="55033"/>
            <a:stretch/>
          </p:blipFill>
          <p:spPr>
            <a:xfrm>
              <a:off x="1401173" y="4282353"/>
              <a:ext cx="1030406" cy="1047403"/>
            </a:xfrm>
            <a:prstGeom prst="rect">
              <a:avLst/>
            </a:prstGeom>
          </p:spPr>
        </p:pic>
        <p:pic>
          <p:nvPicPr>
            <p:cNvPr id="18" name="Picture 17" title="silhouettes of large group of people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6374" r="4230" b="56432"/>
            <a:stretch/>
          </p:blipFill>
          <p:spPr>
            <a:xfrm>
              <a:off x="5146870" y="5271634"/>
              <a:ext cx="3602049" cy="1014984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21290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31F20"/>
                </a:solidFill>
                <a:latin typeface="+mn-lt"/>
              </a:rPr>
              <a:t>a</a:t>
            </a:r>
            <a:r>
              <a:rPr lang="en-US" sz="4000" b="1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005392"/>
                </a:solidFill>
                <a:latin typeface="+mn-lt"/>
              </a:rPr>
              <a:t>LARGE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231F20"/>
                </a:solidFill>
                <a:latin typeface="+mn-lt"/>
              </a:rPr>
              <a:t>number of people at </a:t>
            </a:r>
            <a:r>
              <a:rPr lang="en-US" sz="4000" b="1" dirty="0">
                <a:solidFill>
                  <a:srgbClr val="005392"/>
                </a:solidFill>
                <a:latin typeface="+mn-lt"/>
              </a:rPr>
              <a:t>SMALL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231F20"/>
                </a:solidFill>
                <a:latin typeface="+mn-lt"/>
              </a:rPr>
              <a:t>risk contribute </a:t>
            </a:r>
            <a:r>
              <a:rPr lang="en-US" sz="4000" b="1" dirty="0">
                <a:solidFill>
                  <a:srgbClr val="005392"/>
                </a:solidFill>
                <a:latin typeface="+mn-lt"/>
              </a:rPr>
              <a:t>MORE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231F20"/>
                </a:solidFill>
                <a:latin typeface="+mn-lt"/>
              </a:rPr>
              <a:t>cases than a </a:t>
            </a:r>
            <a:r>
              <a:rPr lang="en-US" sz="3600" b="1" cap="small" dirty="0">
                <a:solidFill>
                  <a:srgbClr val="005392"/>
                </a:solidFill>
                <a:latin typeface="+mn-lt"/>
              </a:rPr>
              <a:t>smaller</a:t>
            </a:r>
            <a:r>
              <a:rPr lang="en-US" sz="3600" b="1" dirty="0">
                <a:solidFill>
                  <a:srgbClr val="005392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231F20"/>
                </a:solidFill>
                <a:latin typeface="+mn-lt"/>
              </a:rPr>
              <a:t>number of people who are individually at </a:t>
            </a:r>
            <a:r>
              <a:rPr lang="en-US" sz="3600" b="1" cap="small" dirty="0">
                <a:solidFill>
                  <a:srgbClr val="005392"/>
                </a:solidFill>
                <a:latin typeface="+mn-lt"/>
              </a:rPr>
              <a:t>greater</a:t>
            </a:r>
            <a:r>
              <a:rPr lang="en-US" sz="3600" b="1" dirty="0">
                <a:solidFill>
                  <a:srgbClr val="005392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231F20"/>
                </a:solidFill>
                <a:latin typeface="+mn-lt"/>
              </a:rPr>
              <a:t>risk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625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ntains in background, miracles painted on tarmac" title="miracles landing strip">
            <a:extLst>
              <a:ext uri="{FF2B5EF4-FFF2-40B4-BE49-F238E27FC236}">
                <a16:creationId xmlns:a16="http://schemas.microsoft.com/office/drawing/2014/main" id="{CBEF5DC1-9B83-DE49-9EDC-053FA77AC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76"/>
            <a:ext cx="9148392" cy="6103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0153BA-D57A-8B48-8017-B22DEBB6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195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If we could provide a </a:t>
            </a:r>
            <a:r>
              <a:rPr lang="en-US" altLang="en-US" dirty="0">
                <a:solidFill>
                  <a:schemeClr val="bg1"/>
                </a:solidFill>
              </a:rPr>
              <a:t>100% </a:t>
            </a:r>
            <a:r>
              <a:rPr lang="en-US" altLang="en-US" sz="3200" dirty="0">
                <a:solidFill>
                  <a:schemeClr val="bg1"/>
                </a:solidFill>
              </a:rPr>
              <a:t>cure to every substance dependent person in the United States we wouldn’t be close to solving most of the substance related problems in our country.</a:t>
            </a:r>
            <a:br>
              <a:rPr lang="en-US" alt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379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</Words>
  <Application>Microsoft Macintosh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Epidemiology</vt:lpstr>
      <vt:lpstr>Epidemiology word cloud</vt:lpstr>
      <vt:lpstr>The Drinkers Pyramid</vt:lpstr>
      <vt:lpstr>US Population</vt:lpstr>
      <vt:lpstr>Continuum of Alcohol Problems</vt:lpstr>
      <vt:lpstr>US Population: 307,006,550</vt:lpstr>
      <vt:lpstr>Drinking Behavior</vt:lpstr>
      <vt:lpstr>a LARGE number of people at SMALL risk contribute MORE cases than a smaller number of people who are individually at greater risk</vt:lpstr>
      <vt:lpstr>If we could provide a 100% cure to every substance dependent person in the United States we wouldn’t be close to solving most of the substance related problems in our country. </vt:lpstr>
    </vt:vector>
  </TitlesOfParts>
  <Company>HSLIC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</dc:title>
  <dc:creator>HSC Employee</dc:creator>
  <cp:lastModifiedBy>Microsoft Office User</cp:lastModifiedBy>
  <cp:revision>5</cp:revision>
  <dcterms:created xsi:type="dcterms:W3CDTF">2016-04-21T23:56:25Z</dcterms:created>
  <dcterms:modified xsi:type="dcterms:W3CDTF">2018-10-11T16:47:26Z</dcterms:modified>
</cp:coreProperties>
</file>