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660" r:id="rId2"/>
    <p:sldId id="392" r:id="rId3"/>
    <p:sldId id="664" r:id="rId4"/>
    <p:sldId id="661" r:id="rId5"/>
    <p:sldId id="663" r:id="rId6"/>
    <p:sldId id="665" r:id="rId7"/>
    <p:sldId id="666" r:id="rId8"/>
    <p:sldId id="658" r:id="rId9"/>
    <p:sldId id="404" r:id="rId10"/>
    <p:sldId id="667" r:id="rId11"/>
    <p:sldId id="668" r:id="rId12"/>
    <p:sldId id="669" r:id="rId13"/>
    <p:sldId id="6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sten" initials="J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7D31"/>
    <a:srgbClr val="959FA1"/>
    <a:srgbClr val="778487"/>
    <a:srgbClr val="EAF2FA"/>
    <a:srgbClr val="FFFFFF"/>
    <a:srgbClr val="E46C0A"/>
    <a:srgbClr val="005392"/>
    <a:srgbClr val="FDF0E7"/>
    <a:srgbClr val="F4B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78296" autoAdjust="0"/>
  </p:normalViewPr>
  <p:slideViewPr>
    <p:cSldViewPr snapToGrid="0">
      <p:cViewPr varScale="1">
        <p:scale>
          <a:sx n="101" d="100"/>
          <a:sy n="101" d="100"/>
        </p:scale>
        <p:origin x="1384" y="192"/>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p:cViewPr>
        <p:scale>
          <a:sx n="100" d="100"/>
          <a:sy n="100" d="100"/>
        </p:scale>
        <p:origin x="-5416"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8F529-A5AF-4CDD-A662-8D3668C6B7BA}" type="datetimeFigureOut">
              <a:rPr lang="en-US" smtClean="0"/>
              <a:t>10/11/18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499AF-CEDA-485B-A670-111BD837ED8A}" type="slidenum">
              <a:rPr lang="en-US" smtClean="0"/>
              <a:t>‹#›</a:t>
            </a:fld>
            <a:endParaRPr lang="en-US"/>
          </a:p>
        </p:txBody>
      </p:sp>
    </p:spTree>
    <p:extLst>
      <p:ext uri="{BB962C8B-B14F-4D97-AF65-F5344CB8AC3E}">
        <p14:creationId xmlns:p14="http://schemas.microsoft.com/office/powerpoint/2010/main" val="394246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current model of SBIRT is based on the Institute of Medicine (IOM 1990) report,</a:t>
            </a:r>
            <a:r>
              <a:rPr lang="en-US" baseline="0" dirty="0"/>
              <a:t> </a:t>
            </a:r>
            <a:r>
              <a:rPr lang="en-US" dirty="0"/>
              <a:t>Broadening the Base of Treatment for Alcohol Problems. In this model, primary</a:t>
            </a:r>
            <a:r>
              <a:rPr lang="en-US" baseline="0" dirty="0"/>
              <a:t> care and other community-based settings can be seen as hubs that serve to screen and identify patients with alcohol and other problems that can then be </a:t>
            </a:r>
            <a:r>
              <a:rPr lang="en-US" baseline="0"/>
              <a:t>referred out </a:t>
            </a:r>
            <a:endParaRPr lang="en-US" dirty="0"/>
          </a:p>
          <a:p>
            <a:endParaRPr lang="en-US" dirty="0"/>
          </a:p>
          <a:p>
            <a:r>
              <a:rPr lang="en-US" dirty="0"/>
              <a:t>Institute of Medicine Division of Mental Health and Behavioral Medicine. (1990).</a:t>
            </a:r>
          </a:p>
          <a:p>
            <a:r>
              <a:rPr lang="en-US" dirty="0"/>
              <a:t>Broadening the base of treatment for alcohol problems. Washington, DC: National</a:t>
            </a:r>
          </a:p>
          <a:p>
            <a:r>
              <a:rPr lang="en-US" dirty="0"/>
              <a:t>Academy Press.</a:t>
            </a:r>
          </a:p>
          <a:p>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2</a:t>
            </a:fld>
            <a:endParaRPr lang="en-US"/>
          </a:p>
        </p:txBody>
      </p:sp>
    </p:spTree>
    <p:extLst>
      <p:ext uri="{BB962C8B-B14F-4D97-AF65-F5344CB8AC3E}">
        <p14:creationId xmlns:p14="http://schemas.microsoft.com/office/powerpoint/2010/main" val="294805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SBIRT we believe that substance use is a public health problem and we arrive at solutions using a public health approach. </a:t>
            </a:r>
            <a:r>
              <a:rPr lang="en-US" altLang="en-US" baseline="0" dirty="0"/>
              <a:t>Like other forms of screening, </a:t>
            </a:r>
            <a:r>
              <a:rPr lang="en-US" altLang="en-US" dirty="0"/>
              <a:t>SBIRT seeks to identify potential problems before they are acute or chronic (and become more difficult and more expensive to treat).  This allows us to intervene earlier.  Examples from health care include getting your blood pressure checked (screening for hypertension), getting a Mammogram (screening for breast cancer), getting your blood drawn (screening for vitamin deficiencies, etc.)  Note that these screenings do not provide a diagnosis (if a problem is suspected based on the screening results more tests may be necessary, i.e., referral to a specialist to assess and diagnose). Since we understand substance use as public health problem it follows that we would model what the health care system does. We want to provide universal screening to identify potential substance use problems, intervene prior to the onset of anything acute, and as a result delay or preclude a chronic problem.”</a:t>
            </a:r>
          </a:p>
          <a:p>
            <a:endParaRPr lang="en-US" altLang="en-US" dirty="0"/>
          </a:p>
          <a:p>
            <a:r>
              <a:rPr lang="en-US" dirty="0"/>
              <a:t>WHITBY, L.G. Screening for disease: Definitions and criteria. </a:t>
            </a:r>
            <a:r>
              <a:rPr lang="en-US" i="1" dirty="0"/>
              <a:t>Lancet </a:t>
            </a:r>
            <a:r>
              <a:rPr lang="en-US" dirty="0"/>
              <a:t>2:819–822, 1974. </a:t>
            </a:r>
          </a:p>
          <a:p>
            <a:r>
              <a:rPr lang="en-US" dirty="0"/>
              <a:t>WILSON, J.M.G., AND JUNGNER, G. </a:t>
            </a:r>
            <a:r>
              <a:rPr lang="en-US" i="1" dirty="0"/>
              <a:t>Principles and Practice of Screening for Disease. </a:t>
            </a:r>
            <a:r>
              <a:rPr lang="en-US" dirty="0"/>
              <a:t>WHO Public Paper 34. Geneva: World Health Bibliography Organization, 1968. </a:t>
            </a:r>
            <a:endParaRPr lang="en-US" altLang="en-US" dirty="0"/>
          </a:p>
          <a:p>
            <a:endParaRPr lang="en-US" altLang="en-US" dirty="0">
              <a:latin typeface="HelveticaNeue-Roman"/>
            </a:endParaRPr>
          </a:p>
          <a:p>
            <a:r>
              <a:rPr lang="en-US" dirty="0"/>
              <a:t>Russell, M. (2004/2005). </a:t>
            </a:r>
            <a:r>
              <a:rPr lang="en-US" i="1" dirty="0"/>
              <a:t>Screening in general health care. Alcohol Research and Health . </a:t>
            </a:r>
            <a:r>
              <a:rPr lang="en-US" dirty="0"/>
              <a:t>Vol. 28 17-22.</a:t>
            </a:r>
          </a:p>
        </p:txBody>
      </p:sp>
      <p:sp>
        <p:nvSpPr>
          <p:cNvPr id="4" name="Slide Number Placeholder 3"/>
          <p:cNvSpPr>
            <a:spLocks noGrp="1"/>
          </p:cNvSpPr>
          <p:nvPr>
            <p:ph type="sldNum" sz="quarter" idx="5"/>
          </p:nvPr>
        </p:nvSpPr>
        <p:spPr/>
        <p:txBody>
          <a:bodyPr/>
          <a:lstStyle/>
          <a:p>
            <a:fld id="{A04499AF-CEDA-485B-A670-111BD837ED8A}" type="slidenum">
              <a:rPr lang="en-US" smtClean="0"/>
              <a:t>3</a:t>
            </a:fld>
            <a:endParaRPr lang="en-US"/>
          </a:p>
        </p:txBody>
      </p:sp>
    </p:spTree>
    <p:extLst>
      <p:ext uri="{BB962C8B-B14F-4D97-AF65-F5344CB8AC3E}">
        <p14:creationId xmlns:p14="http://schemas.microsoft.com/office/powerpoint/2010/main" val="39539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SBIRT</a:t>
            </a:r>
            <a:r>
              <a:rPr lang="en-US" baseline="0" dirty="0"/>
              <a:t> from a public health perspective helps to situate it within a large medical tradition of screening for early disease detection.”</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4</a:t>
            </a:fld>
            <a:endParaRPr lang="en-US"/>
          </a:p>
        </p:txBody>
      </p:sp>
    </p:spTree>
    <p:extLst>
      <p:ext uri="{BB962C8B-B14F-4D97-AF65-F5344CB8AC3E}">
        <p14:creationId xmlns:p14="http://schemas.microsoft.com/office/powerpoint/2010/main" val="141919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is a cornerstone of primary health care delivery. As our</a:t>
            </a:r>
            <a:r>
              <a:rPr lang="en-US" baseline="0" dirty="0"/>
              <a:t> knowledge of the natural history of disease has increased, so to has this public health approach to prevention and early identification.”</a:t>
            </a:r>
          </a:p>
          <a:p>
            <a:r>
              <a:rPr lang="en-US" baseline="0" dirty="0"/>
              <a:t>ASK “What other types of screening tests are you familiar with in primary care or other medical services?”</a:t>
            </a:r>
            <a:endParaRPr lang="en-US" dirty="0"/>
          </a:p>
          <a:p>
            <a:endParaRPr lang="en-US" dirty="0"/>
          </a:p>
          <a:p>
            <a:r>
              <a:rPr lang="en-US" dirty="0"/>
              <a:t>BERG, A.O., AND ALLAN, J.D. Introducing the third U.S. Preventive Services Task Force. </a:t>
            </a:r>
            <a:r>
              <a:rPr lang="en-US" i="1" dirty="0"/>
              <a:t>American Journal of Preventive Medicine </a:t>
            </a:r>
            <a:r>
              <a:rPr lang="en-US" dirty="0"/>
              <a:t>20:3–4, 2001. </a:t>
            </a:r>
          </a:p>
        </p:txBody>
      </p:sp>
      <p:sp>
        <p:nvSpPr>
          <p:cNvPr id="4" name="Slide Number Placeholder 3"/>
          <p:cNvSpPr>
            <a:spLocks noGrp="1"/>
          </p:cNvSpPr>
          <p:nvPr>
            <p:ph type="sldNum" sz="quarter" idx="10"/>
          </p:nvPr>
        </p:nvSpPr>
        <p:spPr/>
        <p:txBody>
          <a:bodyPr/>
          <a:lstStyle/>
          <a:p>
            <a:fld id="{A04499AF-CEDA-485B-A670-111BD837ED8A}" type="slidenum">
              <a:rPr lang="en-US" smtClean="0"/>
              <a:t>5</a:t>
            </a:fld>
            <a:endParaRPr lang="en-US"/>
          </a:p>
        </p:txBody>
      </p:sp>
    </p:spTree>
    <p:extLst>
      <p:ext uri="{BB962C8B-B14F-4D97-AF65-F5344CB8AC3E}">
        <p14:creationId xmlns:p14="http://schemas.microsoft.com/office/powerpoint/2010/main" val="291150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ASK “What is a blood pressure test?”</a:t>
            </a:r>
          </a:p>
          <a:p>
            <a:endParaRPr lang="en-US" altLang="en-US" dirty="0"/>
          </a:p>
          <a:p>
            <a:r>
              <a:rPr lang="en-US" altLang="en-US" i="1" dirty="0"/>
              <a:t>Elicit responses. (Responses will vary).</a:t>
            </a:r>
          </a:p>
          <a:p>
            <a:endParaRPr lang="en-US" altLang="en-US" i="1" dirty="0"/>
          </a:p>
          <a:p>
            <a:r>
              <a:rPr lang="en-US" altLang="en-US" b="0" dirty="0"/>
              <a:t>ANSWER: “A blood pressure test is</a:t>
            </a:r>
            <a:r>
              <a:rPr lang="en-US" altLang="en-US" b="0" baseline="0" dirty="0"/>
              <a:t> a</a:t>
            </a:r>
            <a:r>
              <a:rPr lang="en-US" altLang="en-US" b="0" dirty="0"/>
              <a:t> universal screen for hypertension. It does not</a:t>
            </a:r>
            <a:r>
              <a:rPr lang="en-US" altLang="en-US" b="0" baseline="0" dirty="0"/>
              <a:t> </a:t>
            </a:r>
            <a:r>
              <a:rPr lang="en-US" altLang="en-US" b="0" dirty="0"/>
              <a:t>diagnose heart disease. It gives the physician an indication</a:t>
            </a:r>
          </a:p>
          <a:p>
            <a:r>
              <a:rPr lang="en-US" altLang="en-US" dirty="0"/>
              <a:t>of a potential problem. If the patient’s blood pressure is high</a:t>
            </a:r>
            <a:r>
              <a:rPr lang="en-US" altLang="en-US" baseline="0" dirty="0"/>
              <a:t> </a:t>
            </a:r>
            <a:r>
              <a:rPr lang="en-US" altLang="en-US" dirty="0"/>
              <a:t>the physician can intervene at that point to identify what may</a:t>
            </a:r>
            <a:r>
              <a:rPr lang="en-US" altLang="en-US" baseline="0" dirty="0"/>
              <a:t> </a:t>
            </a:r>
            <a:r>
              <a:rPr lang="en-US" altLang="en-US" dirty="0"/>
              <a:t>be causing the problem (stress? smoking? diet?), assist the</a:t>
            </a:r>
            <a:r>
              <a:rPr lang="en-US" altLang="en-US" baseline="0" dirty="0"/>
              <a:t> </a:t>
            </a:r>
            <a:r>
              <a:rPr lang="en-US" altLang="en-US" dirty="0"/>
              <a:t>patient in lowering their blood pressure (exercise, smoking</a:t>
            </a:r>
            <a:r>
              <a:rPr lang="en-US" altLang="en-US" baseline="0" dirty="0"/>
              <a:t> </a:t>
            </a:r>
            <a:r>
              <a:rPr lang="en-US" altLang="en-US" dirty="0"/>
              <a:t>cessation, medication, etc.), or refer for additional tests and</a:t>
            </a:r>
            <a:r>
              <a:rPr lang="en-US" altLang="en-US" baseline="0" dirty="0"/>
              <a:t> </a:t>
            </a:r>
            <a:r>
              <a:rPr lang="en-US" altLang="en-US" dirty="0"/>
              <a:t>treatment if necessary.</a:t>
            </a:r>
          </a:p>
          <a:p>
            <a:endParaRPr lang="en-US" dirty="0"/>
          </a:p>
          <a:p>
            <a:r>
              <a:rPr lang="en-US" dirty="0"/>
              <a:t>ASK: “What</a:t>
            </a:r>
            <a:r>
              <a:rPr lang="en-US" baseline="0" dirty="0"/>
              <a:t> parallels does a blood pressure test have to SBIRT?”</a:t>
            </a:r>
          </a:p>
          <a:p>
            <a:r>
              <a:rPr lang="en-US" baseline="0" dirty="0"/>
              <a:t>ASK: “Why do you think adoption of blood pressure screening is so high and SBIRT is lower?”</a:t>
            </a:r>
            <a:endParaRPr lang="en-US" dirty="0"/>
          </a:p>
        </p:txBody>
      </p:sp>
      <p:sp>
        <p:nvSpPr>
          <p:cNvPr id="4" name="Slide Number Placeholder 3"/>
          <p:cNvSpPr>
            <a:spLocks noGrp="1"/>
          </p:cNvSpPr>
          <p:nvPr>
            <p:ph type="sldNum" sz="quarter" idx="5"/>
          </p:nvPr>
        </p:nvSpPr>
        <p:spPr/>
        <p:txBody>
          <a:bodyPr/>
          <a:lstStyle/>
          <a:p>
            <a:fld id="{A04499AF-CEDA-485B-A670-111BD837ED8A}" type="slidenum">
              <a:rPr lang="en-US" smtClean="0"/>
              <a:t>6</a:t>
            </a:fld>
            <a:endParaRPr lang="en-US"/>
          </a:p>
        </p:txBody>
      </p:sp>
    </p:spTree>
    <p:extLst>
      <p:ext uri="{BB962C8B-B14F-4D97-AF65-F5344CB8AC3E}">
        <p14:creationId xmlns:p14="http://schemas.microsoft.com/office/powerpoint/2010/main" val="308417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public health perspective, we</a:t>
            </a:r>
            <a:r>
              <a:rPr lang="en-US" baseline="0" dirty="0"/>
              <a:t> are encouraged to think about alcohol use in a way that will allow us to identify disease early.”</a:t>
            </a:r>
            <a:endParaRPr lang="en-US" dirty="0"/>
          </a:p>
        </p:txBody>
      </p:sp>
      <p:sp>
        <p:nvSpPr>
          <p:cNvPr id="4" name="Slide Number Placeholder 3"/>
          <p:cNvSpPr>
            <a:spLocks noGrp="1"/>
          </p:cNvSpPr>
          <p:nvPr>
            <p:ph type="sldNum" sz="quarter" idx="5"/>
          </p:nvPr>
        </p:nvSpPr>
        <p:spPr/>
        <p:txBody>
          <a:bodyPr/>
          <a:lstStyle/>
          <a:p>
            <a:fld id="{A04499AF-CEDA-485B-A670-111BD837ED8A}" type="slidenum">
              <a:rPr lang="en-US" smtClean="0"/>
              <a:t>7</a:t>
            </a:fld>
            <a:endParaRPr lang="en-US"/>
          </a:p>
        </p:txBody>
      </p:sp>
    </p:spTree>
    <p:extLst>
      <p:ext uri="{BB962C8B-B14F-4D97-AF65-F5344CB8AC3E}">
        <p14:creationId xmlns:p14="http://schemas.microsoft.com/office/powerpoint/2010/main" val="285478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trying to identify disease early, there are two types of screening</a:t>
            </a:r>
            <a:r>
              <a:rPr lang="en-US" altLang="en-US" baseline="0" dirty="0"/>
              <a:t> options available: universal and targeted. While universal screening is recommended for risky alcohol use, most providers use targeted screening if they screen at all. </a:t>
            </a:r>
            <a:r>
              <a:rPr lang="en-US" altLang="en-US" dirty="0"/>
              <a:t>Because we know that approximately 75% of the adult population will “rule out” it is advantageous to provide a simple universal screen.</a:t>
            </a:r>
            <a:r>
              <a:rPr lang="en-US" altLang="en-US" baseline="0" dirty="0"/>
              <a:t> </a:t>
            </a:r>
            <a:r>
              <a:rPr lang="en-US" altLang="en-US" dirty="0"/>
              <a:t>Once those individuals are ruled out the focus can shift to the remaining 25% who are likely at risk for a psycho-social or health care problem related to their current substance use choices.”</a:t>
            </a:r>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4A1A8-D42A-45D2-8892-A5F4B1CAA1C0}" type="slidenum">
              <a:rPr lang="en-US" altLang="en-US"/>
              <a:pPr>
                <a:spcBef>
                  <a:spcPct val="0"/>
                </a:spcBef>
              </a:pPr>
              <a:t>8</a:t>
            </a:fld>
            <a:endParaRPr lang="en-US" altLang="en-US"/>
          </a:p>
        </p:txBody>
      </p:sp>
    </p:spTree>
    <p:extLst>
      <p:ext uri="{BB962C8B-B14F-4D97-AF65-F5344CB8AC3E}">
        <p14:creationId xmlns:p14="http://schemas.microsoft.com/office/powerpoint/2010/main" val="52138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“From a public</a:t>
            </a:r>
            <a:r>
              <a:rPr lang="en-US" altLang="en-US" baseline="0" dirty="0"/>
              <a:t> health perspective, there are several criteria that should be met in order to merit universal screening. First, the condition should present a significant health problem. This is definitely the case with alcohol misuse, which is the 3</a:t>
            </a:r>
            <a:r>
              <a:rPr lang="en-US" altLang="en-US" baseline="30000" dirty="0"/>
              <a:t>rd</a:t>
            </a:r>
            <a:r>
              <a:rPr lang="en-US" altLang="en-US" baseline="0" dirty="0"/>
              <a:t> leading actual cause of death in the United States. Secondly, the natural history of substance use disorders is well understood. The development of a substance use disorder is almost always preceded by a period of risky use. We are able to reliably detect risky substance use with array of screening instruments. There are efficacious treatment options available for those with risky use (brief intervention) and use disorders (specialty treatment, medication management). There are many opportunistic settings available in which to screen, diagnose, and conduct brief intervention. The US Preventive Services Task Force recommends annual screening in outpatient primary care settings, and the cost-effectiveness of SBIRT has been well established.” </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9</a:t>
            </a:fld>
            <a:endParaRPr lang="en-US"/>
          </a:p>
        </p:txBody>
      </p:sp>
    </p:spTree>
    <p:extLst>
      <p:ext uri="{BB962C8B-B14F-4D97-AF65-F5344CB8AC3E}">
        <p14:creationId xmlns:p14="http://schemas.microsoft.com/office/powerpoint/2010/main" val="410547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39759B-FCF3-484D-9C22-D815674FA0EC}"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347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9759B-FCF3-484D-9C22-D815674FA0EC}"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371783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9759B-FCF3-484D-9C22-D815674FA0EC}"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356242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35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57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51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7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93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12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18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83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9759B-FCF3-484D-9C22-D815674FA0EC}"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90189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3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271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47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58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2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62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818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09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574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9759B-FCF3-484D-9C22-D815674FA0EC}"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217840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17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27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816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0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89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875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638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658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296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30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39759B-FCF3-484D-9C22-D815674FA0EC}"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541116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43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18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89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58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62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39759B-FCF3-484D-9C22-D815674FA0EC}" type="datetimeFigureOut">
              <a:rPr lang="en-US" smtClean="0"/>
              <a:t>10/11/18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101114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39759B-FCF3-484D-9C22-D815674FA0EC}" type="datetimeFigureOut">
              <a:rPr lang="en-US" smtClean="0"/>
              <a:t>10/11/18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299021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9759B-FCF3-484D-9C22-D815674FA0EC}" type="datetimeFigureOut">
              <a:rPr lang="en-US" smtClean="0"/>
              <a:t>10/11/18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90882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9759B-FCF3-484D-9C22-D815674FA0EC}"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10324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9759B-FCF3-484D-9C22-D815674FA0EC}"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7E69-513C-4D0A-98E2-56B95D02B257}" type="slidenum">
              <a:rPr lang="en-US" smtClean="0"/>
              <a:t>‹#›</a:t>
            </a:fld>
            <a:endParaRPr lang="en-US"/>
          </a:p>
        </p:txBody>
      </p:sp>
    </p:spTree>
    <p:extLst>
      <p:ext uri="{BB962C8B-B14F-4D97-AF65-F5344CB8AC3E}">
        <p14:creationId xmlns:p14="http://schemas.microsoft.com/office/powerpoint/2010/main" val="23296284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759B-FCF3-484D-9C22-D815674FA0EC}" type="datetimeFigureOut">
              <a:rPr lang="en-US" smtClean="0"/>
              <a:t>10/11/18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27E69-513C-4D0A-98E2-56B95D02B257}" type="slidenum">
              <a:rPr lang="en-US" smtClean="0"/>
              <a:t>‹#›</a:t>
            </a:fld>
            <a:endParaRPr lang="en-US"/>
          </a:p>
        </p:txBody>
      </p:sp>
    </p:spTree>
    <p:extLst>
      <p:ext uri="{BB962C8B-B14F-4D97-AF65-F5344CB8AC3E}">
        <p14:creationId xmlns:p14="http://schemas.microsoft.com/office/powerpoint/2010/main" val="220366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80" r:id="rId13"/>
    <p:sldLayoutId id="2147483681" r:id="rId14"/>
    <p:sldLayoutId id="2147483682" r:id="rId15"/>
    <p:sldLayoutId id="2147483683" r:id="rId16"/>
    <p:sldLayoutId id="2147483685"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Health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001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rystal globe and stethescope background">
            <a:extLst>
              <a:ext uri="{FF2B5EF4-FFF2-40B4-BE49-F238E27FC236}">
                <a16:creationId xmlns:a16="http://schemas.microsoft.com/office/drawing/2014/main" id="{DFF2C87F-7E71-9646-9D03-3A4550A079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77"/>
          <a:stretch/>
        </p:blipFill>
        <p:spPr>
          <a:xfrm>
            <a:off x="-2288" y="0"/>
            <a:ext cx="9146288" cy="6858000"/>
          </a:xfrm>
          <a:prstGeom prst="rect">
            <a:avLst/>
          </a:prstGeom>
        </p:spPr>
      </p:pic>
      <p:sp>
        <p:nvSpPr>
          <p:cNvPr id="4" name="Content Placeholder 4">
            <a:extLst>
              <a:ext uri="{FF2B5EF4-FFF2-40B4-BE49-F238E27FC236}">
                <a16:creationId xmlns:a16="http://schemas.microsoft.com/office/drawing/2014/main" id="{F38D16D3-CA81-824A-9AE5-B8D1B3333C5B}"/>
              </a:ext>
            </a:extLst>
          </p:cNvPr>
          <p:cNvSpPr txBox="1">
            <a:spLocks/>
          </p:cNvSpPr>
          <p:nvPr/>
        </p:nvSpPr>
        <p:spPr>
          <a:xfrm>
            <a:off x="-2288" y="1390650"/>
            <a:ext cx="9146288" cy="3267075"/>
          </a:xfrm>
          <a:prstGeom prst="rect">
            <a:avLst/>
          </a:prstGeom>
          <a:solidFill>
            <a:srgbClr val="2F4F5F">
              <a:alpha val="52157"/>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nSpc>
                <a:spcPct val="100000"/>
              </a:lnSpc>
              <a:spcBef>
                <a:spcPts val="0"/>
              </a:spcBef>
              <a:spcAft>
                <a:spcPts val="1200"/>
              </a:spcAft>
              <a:buClr>
                <a:schemeClr val="bg1"/>
              </a:buClr>
              <a:buSzPct val="80000"/>
            </a:pPr>
            <a:r>
              <a:rPr lang="en-US" dirty="0">
                <a:solidFill>
                  <a:schemeClr val="bg1"/>
                </a:solidFill>
              </a:rPr>
              <a:t>Drinking and drug use are common.</a:t>
            </a:r>
          </a:p>
          <a:p>
            <a:pPr marL="342900">
              <a:lnSpc>
                <a:spcPct val="100000"/>
              </a:lnSpc>
              <a:spcBef>
                <a:spcPts val="0"/>
              </a:spcBef>
              <a:spcAft>
                <a:spcPts val="1200"/>
              </a:spcAft>
              <a:buClr>
                <a:schemeClr val="bg1"/>
              </a:buClr>
              <a:buSzPct val="80000"/>
            </a:pPr>
            <a:r>
              <a:rPr lang="en-US" dirty="0">
                <a:solidFill>
                  <a:schemeClr val="bg1"/>
                </a:solidFill>
              </a:rPr>
              <a:t>Drinking and drug use can increase the risk for health problems, safety risks, and a host of other issues. </a:t>
            </a:r>
          </a:p>
          <a:p>
            <a:pPr marL="342900">
              <a:lnSpc>
                <a:spcPct val="100000"/>
              </a:lnSpc>
              <a:spcBef>
                <a:spcPts val="0"/>
              </a:spcBef>
              <a:spcAft>
                <a:spcPts val="1200"/>
              </a:spcAft>
              <a:buClr>
                <a:schemeClr val="bg1"/>
              </a:buClr>
              <a:buSzPct val="80000"/>
            </a:pPr>
            <a:r>
              <a:rPr lang="en-US" dirty="0">
                <a:solidFill>
                  <a:schemeClr val="bg1"/>
                </a:solidFill>
              </a:rPr>
              <a:t>Drinking and drug use often go undetected.</a:t>
            </a:r>
          </a:p>
          <a:p>
            <a:pPr marL="342900">
              <a:lnSpc>
                <a:spcPct val="100000"/>
              </a:lnSpc>
              <a:spcBef>
                <a:spcPts val="0"/>
              </a:spcBef>
              <a:spcAft>
                <a:spcPts val="1200"/>
              </a:spcAft>
              <a:buClr>
                <a:schemeClr val="bg1"/>
              </a:buClr>
              <a:buSzPct val="80000"/>
            </a:pPr>
            <a:r>
              <a:rPr lang="en-US" dirty="0">
                <a:solidFill>
                  <a:schemeClr val="bg1"/>
                </a:solidFill>
              </a:rPr>
              <a:t>People are more open to change than you might expect</a:t>
            </a:r>
          </a:p>
        </p:txBody>
      </p:sp>
      <p:sp>
        <p:nvSpPr>
          <p:cNvPr id="2" name="Title 1">
            <a:extLst>
              <a:ext uri="{FF2B5EF4-FFF2-40B4-BE49-F238E27FC236}">
                <a16:creationId xmlns:a16="http://schemas.microsoft.com/office/drawing/2014/main" id="{D0DCD717-E73F-994A-B06B-87903D85C3A3}"/>
              </a:ext>
            </a:extLst>
          </p:cNvPr>
          <p:cNvSpPr>
            <a:spLocks noGrp="1"/>
          </p:cNvSpPr>
          <p:nvPr>
            <p:ph type="title"/>
          </p:nvPr>
        </p:nvSpPr>
        <p:spPr>
          <a:xfrm>
            <a:off x="0" y="288927"/>
            <a:ext cx="4572000" cy="815974"/>
          </a:xfrm>
        </p:spPr>
        <p:txBody>
          <a:bodyPr>
            <a:normAutofit fontScale="90000"/>
          </a:bodyPr>
          <a:lstStyle/>
          <a:p>
            <a:pPr algn="ctr"/>
            <a:r>
              <a:rPr lang="en-US" dirty="0">
                <a:solidFill>
                  <a:schemeClr val="bg1"/>
                </a:solidFill>
                <a:latin typeface="+mn-lt"/>
              </a:rPr>
              <a:t>Universal Screening</a:t>
            </a:r>
            <a:endParaRPr lang="en-US" dirty="0">
              <a:latin typeface="+mn-lt"/>
            </a:endParaRPr>
          </a:p>
        </p:txBody>
      </p:sp>
    </p:spTree>
    <p:extLst>
      <p:ext uri="{BB962C8B-B14F-4D97-AF65-F5344CB8AC3E}">
        <p14:creationId xmlns:p14="http://schemas.microsoft.com/office/powerpoint/2010/main" val="411628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rystal globe and stethescope background">
            <a:extLst>
              <a:ext uri="{FF2B5EF4-FFF2-40B4-BE49-F238E27FC236}">
                <a16:creationId xmlns:a16="http://schemas.microsoft.com/office/drawing/2014/main" id="{DFF2C87F-7E71-9646-9D03-3A4550A079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77"/>
          <a:stretch/>
        </p:blipFill>
        <p:spPr>
          <a:xfrm>
            <a:off x="-2288" y="0"/>
            <a:ext cx="9146288" cy="6858000"/>
          </a:xfrm>
          <a:prstGeom prst="rect">
            <a:avLst/>
          </a:prstGeom>
        </p:spPr>
      </p:pic>
      <p:sp>
        <p:nvSpPr>
          <p:cNvPr id="4" name="Content Placeholder 4">
            <a:extLst>
              <a:ext uri="{FF2B5EF4-FFF2-40B4-BE49-F238E27FC236}">
                <a16:creationId xmlns:a16="http://schemas.microsoft.com/office/drawing/2014/main" id="{F38D16D3-CA81-824A-9AE5-B8D1B3333C5B}"/>
              </a:ext>
            </a:extLst>
          </p:cNvPr>
          <p:cNvSpPr txBox="1">
            <a:spLocks/>
          </p:cNvSpPr>
          <p:nvPr/>
        </p:nvSpPr>
        <p:spPr>
          <a:xfrm>
            <a:off x="-2288" y="1593850"/>
            <a:ext cx="9146288" cy="2459736"/>
          </a:xfrm>
          <a:prstGeom prst="rect">
            <a:avLst/>
          </a:prstGeom>
          <a:solidFill>
            <a:srgbClr val="2F4F5F">
              <a:alpha val="52157"/>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nSpc>
                <a:spcPct val="100000"/>
              </a:lnSpc>
              <a:spcBef>
                <a:spcPts val="0"/>
              </a:spcBef>
              <a:spcAft>
                <a:spcPts val="1200"/>
              </a:spcAft>
              <a:buClr>
                <a:schemeClr val="bg1"/>
              </a:buClr>
              <a:buSzPct val="80000"/>
            </a:pPr>
            <a:r>
              <a:rPr lang="en-US" dirty="0">
                <a:solidFill>
                  <a:schemeClr val="bg1"/>
                </a:solidFill>
              </a:rPr>
              <a:t>Detecting alcohol and substance use patterns can help prevent future injury or illness</a:t>
            </a:r>
          </a:p>
          <a:p>
            <a:pPr marL="342900">
              <a:lnSpc>
                <a:spcPct val="100000"/>
              </a:lnSpc>
              <a:spcBef>
                <a:spcPts val="0"/>
              </a:spcBef>
              <a:spcAft>
                <a:spcPts val="1200"/>
              </a:spcAft>
              <a:buClr>
                <a:schemeClr val="bg1"/>
              </a:buClr>
              <a:buSzPct val="80000"/>
            </a:pPr>
            <a:r>
              <a:rPr lang="en-US" dirty="0">
                <a:solidFill>
                  <a:schemeClr val="bg1"/>
                </a:solidFill>
              </a:rPr>
              <a:t>Like other conditions, prevention and early detection is essential</a:t>
            </a:r>
          </a:p>
        </p:txBody>
      </p:sp>
      <p:sp>
        <p:nvSpPr>
          <p:cNvPr id="2" name="Title 1">
            <a:extLst>
              <a:ext uri="{FF2B5EF4-FFF2-40B4-BE49-F238E27FC236}">
                <a16:creationId xmlns:a16="http://schemas.microsoft.com/office/drawing/2014/main" id="{D0DCD717-E73F-994A-B06B-87903D85C3A3}"/>
              </a:ext>
            </a:extLst>
          </p:cNvPr>
          <p:cNvSpPr>
            <a:spLocks noGrp="1"/>
          </p:cNvSpPr>
          <p:nvPr>
            <p:ph type="title"/>
          </p:nvPr>
        </p:nvSpPr>
        <p:spPr>
          <a:xfrm>
            <a:off x="0" y="288927"/>
            <a:ext cx="4572000" cy="815974"/>
          </a:xfrm>
        </p:spPr>
        <p:txBody>
          <a:bodyPr>
            <a:normAutofit fontScale="90000"/>
          </a:bodyPr>
          <a:lstStyle/>
          <a:p>
            <a:pPr algn="ctr"/>
            <a:r>
              <a:rPr lang="en-US" dirty="0">
                <a:solidFill>
                  <a:schemeClr val="bg1"/>
                </a:solidFill>
                <a:latin typeface="+mn-lt"/>
              </a:rPr>
              <a:t>Universal Screening</a:t>
            </a:r>
            <a:endParaRPr lang="en-US" dirty="0">
              <a:latin typeface="+mn-lt"/>
            </a:endParaRPr>
          </a:p>
        </p:txBody>
      </p:sp>
    </p:spTree>
    <p:extLst>
      <p:ext uri="{BB962C8B-B14F-4D97-AF65-F5344CB8AC3E}">
        <p14:creationId xmlns:p14="http://schemas.microsoft.com/office/powerpoint/2010/main" val="76006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FEF8-0591-2C42-8CAE-AB8B868DF75E}"/>
              </a:ext>
            </a:extLst>
          </p:cNvPr>
          <p:cNvSpPr>
            <a:spLocks noGrp="1"/>
          </p:cNvSpPr>
          <p:nvPr>
            <p:ph type="title"/>
          </p:nvPr>
        </p:nvSpPr>
        <p:spPr>
          <a:xfrm>
            <a:off x="628650" y="238126"/>
            <a:ext cx="7886700" cy="791759"/>
          </a:xfrm>
        </p:spPr>
        <p:txBody>
          <a:bodyPr/>
          <a:lstStyle/>
          <a:p>
            <a:pPr algn="ctr"/>
            <a:r>
              <a:rPr lang="en-US" b="1" spc="-136" dirty="0">
                <a:solidFill>
                  <a:srgbClr val="00003A"/>
                </a:solidFill>
                <a:latin typeface="+mn-lt"/>
                <a:cs typeface="Arial"/>
              </a:rPr>
              <a:t>Rationale</a:t>
            </a:r>
            <a:r>
              <a:rPr lang="en-US" b="1" spc="20" dirty="0">
                <a:solidFill>
                  <a:srgbClr val="00003A"/>
                </a:solidFill>
                <a:latin typeface="+mn-lt"/>
                <a:cs typeface="Arial"/>
              </a:rPr>
              <a:t> </a:t>
            </a:r>
            <a:r>
              <a:rPr lang="en-US" b="1" spc="-126" dirty="0">
                <a:solidFill>
                  <a:srgbClr val="00003A"/>
                </a:solidFill>
                <a:latin typeface="+mn-lt"/>
                <a:cs typeface="Arial"/>
              </a:rPr>
              <a:t>for</a:t>
            </a:r>
            <a:r>
              <a:rPr lang="en-US" b="1" spc="55" dirty="0">
                <a:solidFill>
                  <a:srgbClr val="00003A"/>
                </a:solidFill>
                <a:latin typeface="+mn-lt"/>
                <a:cs typeface="Arial"/>
              </a:rPr>
              <a:t> </a:t>
            </a:r>
            <a:r>
              <a:rPr lang="en-US" b="1" spc="-136" dirty="0">
                <a:solidFill>
                  <a:srgbClr val="00003A"/>
                </a:solidFill>
                <a:latin typeface="+mn-lt"/>
                <a:cs typeface="Arial"/>
              </a:rPr>
              <a:t>Universal</a:t>
            </a:r>
            <a:r>
              <a:rPr lang="en-US" b="1" spc="17" dirty="0">
                <a:solidFill>
                  <a:srgbClr val="00003A"/>
                </a:solidFill>
                <a:latin typeface="+mn-lt"/>
                <a:cs typeface="Arial"/>
              </a:rPr>
              <a:t> </a:t>
            </a:r>
            <a:r>
              <a:rPr lang="en-US" b="1" spc="-143" dirty="0">
                <a:solidFill>
                  <a:srgbClr val="00003A"/>
                </a:solidFill>
                <a:latin typeface="+mn-lt"/>
                <a:cs typeface="Arial"/>
              </a:rPr>
              <a:t>S</a:t>
            </a:r>
            <a:r>
              <a:rPr lang="en-US" b="1" spc="-136" dirty="0">
                <a:solidFill>
                  <a:srgbClr val="00003A"/>
                </a:solidFill>
                <a:latin typeface="+mn-lt"/>
                <a:cs typeface="Arial"/>
              </a:rPr>
              <a:t>creenin</a:t>
            </a:r>
            <a:r>
              <a:rPr lang="en-US" b="1" spc="-72" dirty="0">
                <a:solidFill>
                  <a:srgbClr val="00003A"/>
                </a:solidFill>
                <a:latin typeface="+mn-lt"/>
                <a:cs typeface="Arial"/>
              </a:rPr>
              <a:t>g</a:t>
            </a:r>
            <a:endParaRPr lang="en-US" dirty="0">
              <a:latin typeface="+mn-lt"/>
            </a:endParaRPr>
          </a:p>
        </p:txBody>
      </p:sp>
      <p:pic>
        <p:nvPicPr>
          <p:cNvPr id="3" name="Picture 2" descr="C:\Users\joycel\Downloads\ThinkstockPhotos-503487138.jpg">
            <a:extLst>
              <a:ext uri="{FF2B5EF4-FFF2-40B4-BE49-F238E27FC236}">
                <a16:creationId xmlns:a16="http://schemas.microsoft.com/office/drawing/2014/main" id="{B923A7BA-CB83-774C-B1CD-614FE671CB1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0" y="1968780"/>
            <a:ext cx="1920240" cy="384048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joycel\Downloads\ThinkstockPhotos-503487138.jpg">
            <a:extLst>
              <a:ext uri="{FF2B5EF4-FFF2-40B4-BE49-F238E27FC236}">
                <a16:creationId xmlns:a16="http://schemas.microsoft.com/office/drawing/2014/main" id="{5B6F135C-BDF5-C645-81BD-77AB4A8D42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617"/>
          <a:stretch/>
        </p:blipFill>
        <p:spPr bwMode="auto">
          <a:xfrm>
            <a:off x="7203367" y="1968780"/>
            <a:ext cx="1934954" cy="384048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bject 12">
            <a:extLst>
              <a:ext uri="{FF2B5EF4-FFF2-40B4-BE49-F238E27FC236}">
                <a16:creationId xmlns:a16="http://schemas.microsoft.com/office/drawing/2014/main" id="{082A674C-88E6-254A-A830-5545DFF5EEFA}"/>
              </a:ext>
            </a:extLst>
          </p:cNvPr>
          <p:cNvSpPr txBox="1"/>
          <p:nvPr/>
        </p:nvSpPr>
        <p:spPr>
          <a:xfrm>
            <a:off x="7029941" y="2169814"/>
            <a:ext cx="323417" cy="179676"/>
          </a:xfrm>
          <a:prstGeom prst="rect">
            <a:avLst/>
          </a:prstGeom>
        </p:spPr>
        <p:txBody>
          <a:bodyPr vert="horz" wrap="square" lIns="0" tIns="0" rIns="0" bIns="0" rtlCol="0">
            <a:noAutofit/>
          </a:bodyPr>
          <a:lstStyle/>
          <a:p>
            <a:pPr marL="8659"/>
            <a:r>
              <a:rPr sz="1125" b="1" spc="-14" dirty="0">
                <a:solidFill>
                  <a:srgbClr val="F6F7F9"/>
                </a:solidFill>
                <a:latin typeface="Times New Roman"/>
                <a:cs typeface="Times New Roman"/>
              </a:rPr>
              <a:t>Male</a:t>
            </a:r>
            <a:endParaRPr sz="1125" dirty="0">
              <a:latin typeface="Times New Roman"/>
              <a:cs typeface="Times New Roman"/>
            </a:endParaRPr>
          </a:p>
        </p:txBody>
      </p:sp>
      <p:sp>
        <p:nvSpPr>
          <p:cNvPr id="6" name="object 13">
            <a:extLst>
              <a:ext uri="{FF2B5EF4-FFF2-40B4-BE49-F238E27FC236}">
                <a16:creationId xmlns:a16="http://schemas.microsoft.com/office/drawing/2014/main" id="{5A420B1A-482D-504C-BD88-1B1551B7E27F}"/>
              </a:ext>
            </a:extLst>
          </p:cNvPr>
          <p:cNvSpPr txBox="1"/>
          <p:nvPr/>
        </p:nvSpPr>
        <p:spPr>
          <a:xfrm>
            <a:off x="0" y="6487482"/>
            <a:ext cx="9144000" cy="362098"/>
          </a:xfrm>
          <a:prstGeom prst="rect">
            <a:avLst/>
          </a:prstGeom>
        </p:spPr>
        <p:txBody>
          <a:bodyPr vert="horz" wrap="square" lIns="0" tIns="0" rIns="0" bIns="0" rtlCol="0" anchor="ctr">
            <a:noAutofit/>
          </a:bodyPr>
          <a:lstStyle/>
          <a:p>
            <a:pPr marL="12555" marR="8659" indent="-4329" algn="ctr">
              <a:lnSpc>
                <a:spcPct val="121700"/>
              </a:lnSpc>
            </a:pPr>
            <a:r>
              <a:rPr lang="en-US" sz="1400" b="1" spc="-7" dirty="0">
                <a:latin typeface="Arial"/>
                <a:cs typeface="Arial"/>
              </a:rPr>
              <a:t>(</a:t>
            </a:r>
            <a:r>
              <a:rPr sz="1400" b="1" spc="-7" dirty="0">
                <a:latin typeface="Arial"/>
                <a:cs typeface="Arial"/>
              </a:rPr>
              <a:t>SAMHSA,</a:t>
            </a:r>
            <a:r>
              <a:rPr sz="1400" b="1" spc="85" dirty="0">
                <a:latin typeface="Arial"/>
                <a:cs typeface="Arial"/>
              </a:rPr>
              <a:t> </a:t>
            </a:r>
            <a:r>
              <a:rPr sz="1400" b="1" spc="31" dirty="0">
                <a:latin typeface="Arial"/>
                <a:cs typeface="Arial"/>
              </a:rPr>
              <a:t>National</a:t>
            </a:r>
            <a:r>
              <a:rPr sz="1400" b="1" spc="-27" dirty="0">
                <a:latin typeface="Arial"/>
                <a:cs typeface="Arial"/>
              </a:rPr>
              <a:t> </a:t>
            </a:r>
            <a:r>
              <a:rPr sz="1400" b="1" spc="7" dirty="0">
                <a:latin typeface="Arial"/>
                <a:cs typeface="Arial"/>
              </a:rPr>
              <a:t>Survey</a:t>
            </a:r>
            <a:r>
              <a:rPr sz="1400" b="1" spc="78" dirty="0">
                <a:latin typeface="Arial"/>
                <a:cs typeface="Arial"/>
              </a:rPr>
              <a:t> </a:t>
            </a:r>
            <a:r>
              <a:rPr sz="1400" b="1" spc="31" dirty="0">
                <a:latin typeface="Arial"/>
                <a:cs typeface="Arial"/>
              </a:rPr>
              <a:t>on</a:t>
            </a:r>
            <a:r>
              <a:rPr sz="1400" b="1" spc="75" dirty="0">
                <a:latin typeface="Arial"/>
                <a:cs typeface="Arial"/>
              </a:rPr>
              <a:t> </a:t>
            </a:r>
            <a:r>
              <a:rPr sz="1400" b="1" spc="37" dirty="0">
                <a:latin typeface="Arial"/>
                <a:cs typeface="Arial"/>
              </a:rPr>
              <a:t>Drug</a:t>
            </a:r>
            <a:r>
              <a:rPr sz="1400" b="1" spc="-17" dirty="0">
                <a:latin typeface="Arial"/>
                <a:cs typeface="Arial"/>
              </a:rPr>
              <a:t> </a:t>
            </a:r>
            <a:r>
              <a:rPr sz="1400" b="1" spc="-7" dirty="0">
                <a:latin typeface="Arial"/>
                <a:cs typeface="Arial"/>
              </a:rPr>
              <a:t>Use</a:t>
            </a:r>
            <a:r>
              <a:rPr sz="1400" b="1" spc="-34" dirty="0">
                <a:latin typeface="Arial"/>
                <a:cs typeface="Arial"/>
              </a:rPr>
              <a:t> </a:t>
            </a:r>
            <a:r>
              <a:rPr sz="1400" b="1" spc="17" dirty="0">
                <a:latin typeface="Arial"/>
                <a:cs typeface="Arial"/>
              </a:rPr>
              <a:t>and</a:t>
            </a:r>
            <a:r>
              <a:rPr sz="1400" b="1" spc="55" dirty="0">
                <a:latin typeface="Arial"/>
                <a:cs typeface="Arial"/>
              </a:rPr>
              <a:t> </a:t>
            </a:r>
            <a:r>
              <a:rPr sz="1400" b="1" spc="20" dirty="0">
                <a:latin typeface="Arial"/>
                <a:cs typeface="Arial"/>
              </a:rPr>
              <a:t>Health,</a:t>
            </a:r>
            <a:r>
              <a:rPr sz="1400" b="1" spc="-7" dirty="0">
                <a:latin typeface="Arial"/>
                <a:cs typeface="Arial"/>
              </a:rPr>
              <a:t> </a:t>
            </a:r>
            <a:r>
              <a:rPr sz="1400" b="1" spc="34" dirty="0">
                <a:latin typeface="Arial"/>
                <a:cs typeface="Arial"/>
              </a:rPr>
              <a:t>2013,</a:t>
            </a:r>
            <a:r>
              <a:rPr sz="1400" b="1" spc="-10" dirty="0">
                <a:latin typeface="Arial"/>
                <a:cs typeface="Arial"/>
              </a:rPr>
              <a:t> </a:t>
            </a:r>
            <a:r>
              <a:rPr sz="1400" b="1" spc="-24" dirty="0">
                <a:latin typeface="Arial"/>
                <a:cs typeface="Arial"/>
              </a:rPr>
              <a:t>Ages </a:t>
            </a:r>
            <a:r>
              <a:rPr sz="1400" b="1" spc="-85" dirty="0">
                <a:latin typeface="Arial"/>
                <a:cs typeface="Arial"/>
              </a:rPr>
              <a:t> </a:t>
            </a:r>
            <a:r>
              <a:rPr sz="1400" b="1" spc="34" dirty="0">
                <a:latin typeface="Arial"/>
                <a:cs typeface="Arial"/>
              </a:rPr>
              <a:t>12+</a:t>
            </a:r>
            <a:r>
              <a:rPr sz="1400" b="1" spc="-72" dirty="0">
                <a:latin typeface="Arial"/>
                <a:cs typeface="Arial"/>
              </a:rPr>
              <a:t> </a:t>
            </a:r>
            <a:r>
              <a:rPr sz="1400" b="1" spc="31" dirty="0">
                <a:latin typeface="Arial"/>
                <a:cs typeface="Arial"/>
              </a:rPr>
              <a:t>in</a:t>
            </a:r>
            <a:r>
              <a:rPr sz="1400" b="1" spc="-61" dirty="0">
                <a:latin typeface="Arial"/>
                <a:cs typeface="Arial"/>
              </a:rPr>
              <a:t> </a:t>
            </a:r>
            <a:r>
              <a:rPr sz="1400" b="1" spc="41" dirty="0">
                <a:latin typeface="Arial"/>
                <a:cs typeface="Arial"/>
              </a:rPr>
              <a:t>the</a:t>
            </a:r>
            <a:r>
              <a:rPr sz="1400" b="1" spc="37" dirty="0">
                <a:latin typeface="Arial"/>
                <a:cs typeface="Arial"/>
              </a:rPr>
              <a:t> </a:t>
            </a:r>
            <a:r>
              <a:rPr sz="1400" b="1" spc="-68" dirty="0">
                <a:latin typeface="Arial"/>
                <a:cs typeface="Arial"/>
              </a:rPr>
              <a:t>US,</a:t>
            </a:r>
            <a:r>
              <a:rPr sz="1400" b="1" spc="-34" dirty="0">
                <a:latin typeface="Arial"/>
                <a:cs typeface="Arial"/>
              </a:rPr>
              <a:t> </a:t>
            </a:r>
            <a:r>
              <a:rPr sz="1400" b="1" spc="20" dirty="0">
                <a:latin typeface="Arial"/>
                <a:cs typeface="Arial"/>
              </a:rPr>
              <a:t>past</a:t>
            </a:r>
            <a:r>
              <a:rPr sz="1400" b="1" spc="-34" dirty="0">
                <a:latin typeface="Arial"/>
                <a:cs typeface="Arial"/>
              </a:rPr>
              <a:t> </a:t>
            </a:r>
            <a:r>
              <a:rPr sz="1400" b="1" spc="14" dirty="0">
                <a:latin typeface="Arial"/>
                <a:cs typeface="Arial"/>
              </a:rPr>
              <a:t>year</a:t>
            </a:r>
            <a:r>
              <a:rPr lang="en-US" sz="1400" b="1" spc="14" dirty="0">
                <a:latin typeface="Arial"/>
                <a:cs typeface="Arial"/>
              </a:rPr>
              <a:t> </a:t>
            </a:r>
            <a:r>
              <a:rPr sz="1400" b="1" spc="10" dirty="0">
                <a:latin typeface="Arial"/>
                <a:cs typeface="Arial"/>
              </a:rPr>
              <a:t>use</a:t>
            </a:r>
            <a:r>
              <a:rPr lang="en-US" sz="1400" b="1" spc="10" dirty="0">
                <a:latin typeface="Arial"/>
                <a:cs typeface="Arial"/>
              </a:rPr>
              <a:t>)</a:t>
            </a:r>
            <a:endParaRPr sz="1400" b="1" dirty="0">
              <a:latin typeface="Arial"/>
              <a:cs typeface="Arial"/>
            </a:endParaRPr>
          </a:p>
        </p:txBody>
      </p:sp>
      <p:sp>
        <p:nvSpPr>
          <p:cNvPr id="7" name="Rectangle 6">
            <a:extLst>
              <a:ext uri="{FF2B5EF4-FFF2-40B4-BE49-F238E27FC236}">
                <a16:creationId xmlns:a16="http://schemas.microsoft.com/office/drawing/2014/main" id="{47D0C878-F824-A94B-BADC-CD111136EFCB}"/>
              </a:ext>
            </a:extLst>
          </p:cNvPr>
          <p:cNvSpPr/>
          <p:nvPr/>
        </p:nvSpPr>
        <p:spPr>
          <a:xfrm>
            <a:off x="15766" y="1210589"/>
            <a:ext cx="9128234" cy="584775"/>
          </a:xfrm>
          <a:prstGeom prst="rect">
            <a:avLst/>
          </a:prstGeom>
        </p:spPr>
        <p:txBody>
          <a:bodyPr wrap="square">
            <a:spAutoFit/>
          </a:bodyPr>
          <a:lstStyle/>
          <a:p>
            <a:pPr marL="8659" algn="ctr"/>
            <a:r>
              <a:rPr lang="en-US" sz="3200" b="1" spc="7" dirty="0">
                <a:solidFill>
                  <a:srgbClr val="E46C0A"/>
                </a:solidFill>
                <a:latin typeface="Arial"/>
                <a:cs typeface="Arial"/>
              </a:rPr>
              <a:t>Alcohol</a:t>
            </a:r>
            <a:r>
              <a:rPr lang="en-US" sz="3200" b="1" spc="160" dirty="0">
                <a:solidFill>
                  <a:srgbClr val="E46C0A"/>
                </a:solidFill>
                <a:latin typeface="Arial"/>
                <a:cs typeface="Arial"/>
              </a:rPr>
              <a:t> </a:t>
            </a:r>
            <a:r>
              <a:rPr lang="en-US" sz="3200" b="1" spc="37" dirty="0">
                <a:solidFill>
                  <a:srgbClr val="E46C0A"/>
                </a:solidFill>
                <a:latin typeface="Arial"/>
                <a:cs typeface="Arial"/>
              </a:rPr>
              <a:t>and</a:t>
            </a:r>
            <a:r>
              <a:rPr lang="en-US" sz="3200" b="1" spc="55" dirty="0">
                <a:solidFill>
                  <a:srgbClr val="E46C0A"/>
                </a:solidFill>
                <a:latin typeface="Arial"/>
                <a:cs typeface="Arial"/>
              </a:rPr>
              <a:t> </a:t>
            </a:r>
            <a:r>
              <a:rPr lang="en-US" sz="3200" b="1" spc="14" dirty="0">
                <a:solidFill>
                  <a:srgbClr val="E46C0A"/>
                </a:solidFill>
                <a:latin typeface="Arial"/>
                <a:cs typeface="Arial"/>
              </a:rPr>
              <a:t>drug</a:t>
            </a:r>
            <a:r>
              <a:rPr lang="en-US" sz="3200" b="1" spc="27" dirty="0">
                <a:solidFill>
                  <a:srgbClr val="E46C0A"/>
                </a:solidFill>
                <a:latin typeface="Arial"/>
                <a:cs typeface="Arial"/>
              </a:rPr>
              <a:t> </a:t>
            </a:r>
            <a:r>
              <a:rPr lang="en-US" sz="3200" b="1" spc="-10" dirty="0">
                <a:solidFill>
                  <a:srgbClr val="E46C0A"/>
                </a:solidFill>
                <a:latin typeface="Arial"/>
                <a:cs typeface="Arial"/>
              </a:rPr>
              <a:t>use</a:t>
            </a:r>
            <a:r>
              <a:rPr lang="en-US" sz="3200" b="1" spc="24" dirty="0">
                <a:solidFill>
                  <a:srgbClr val="E46C0A"/>
                </a:solidFill>
                <a:latin typeface="Arial"/>
                <a:cs typeface="Arial"/>
              </a:rPr>
              <a:t> </a:t>
            </a:r>
            <a:r>
              <a:rPr lang="en-US" sz="3200" b="1" spc="37" dirty="0">
                <a:solidFill>
                  <a:srgbClr val="E46C0A"/>
                </a:solidFill>
                <a:latin typeface="Arial"/>
                <a:cs typeface="Arial"/>
              </a:rPr>
              <a:t>are</a:t>
            </a:r>
            <a:r>
              <a:rPr lang="en-US" sz="3200" b="1" spc="65" dirty="0">
                <a:solidFill>
                  <a:srgbClr val="E46C0A"/>
                </a:solidFill>
                <a:latin typeface="Arial"/>
                <a:cs typeface="Arial"/>
              </a:rPr>
              <a:t> </a:t>
            </a:r>
            <a:r>
              <a:rPr lang="en-US" sz="3200" b="1" spc="31" dirty="0">
                <a:solidFill>
                  <a:srgbClr val="E46C0A"/>
                </a:solidFill>
                <a:latin typeface="Arial"/>
                <a:cs typeface="Arial"/>
              </a:rPr>
              <a:t>common</a:t>
            </a:r>
            <a:endParaRPr lang="en-US" sz="3200" b="1" dirty="0">
              <a:solidFill>
                <a:srgbClr val="E46C0A"/>
              </a:solidFill>
              <a:latin typeface="Arial"/>
              <a:cs typeface="Arial"/>
            </a:endParaRPr>
          </a:p>
        </p:txBody>
      </p:sp>
      <p:graphicFrame>
        <p:nvGraphicFramePr>
          <p:cNvPr id="8" name="Table 7" title="table of alcohol and drug use percentages in females and males">
            <a:extLst>
              <a:ext uri="{FF2B5EF4-FFF2-40B4-BE49-F238E27FC236}">
                <a16:creationId xmlns:a16="http://schemas.microsoft.com/office/drawing/2014/main" id="{49587A51-3862-0944-91C5-9DF9CFBAC6C2}"/>
              </a:ext>
            </a:extLst>
          </p:cNvPr>
          <p:cNvGraphicFramePr>
            <a:graphicFrameLocks noGrp="1"/>
          </p:cNvGraphicFramePr>
          <p:nvPr>
            <p:extLst>
              <p:ext uri="{D42A27DB-BD31-4B8C-83A1-F6EECF244321}">
                <p14:modId xmlns:p14="http://schemas.microsoft.com/office/powerpoint/2010/main" val="1215403844"/>
              </p:ext>
            </p:extLst>
          </p:nvPr>
        </p:nvGraphicFramePr>
        <p:xfrm>
          <a:off x="1828800" y="2475187"/>
          <a:ext cx="5596759" cy="3200400"/>
        </p:xfrm>
        <a:graphic>
          <a:graphicData uri="http://schemas.openxmlformats.org/drawingml/2006/table">
            <a:tbl>
              <a:tblPr firstRow="1" bandRow="1">
                <a:tableStyleId>{5C22544A-7EE6-4342-B048-85BDC9FD1C3A}</a:tableStyleId>
              </a:tblPr>
              <a:tblGrid>
                <a:gridCol w="1158949">
                  <a:extLst>
                    <a:ext uri="{9D8B030D-6E8A-4147-A177-3AD203B41FA5}">
                      <a16:colId xmlns:a16="http://schemas.microsoft.com/office/drawing/2014/main" val="20000"/>
                    </a:ext>
                  </a:extLst>
                </a:gridCol>
                <a:gridCol w="3370521">
                  <a:extLst>
                    <a:ext uri="{9D8B030D-6E8A-4147-A177-3AD203B41FA5}">
                      <a16:colId xmlns:a16="http://schemas.microsoft.com/office/drawing/2014/main" val="20001"/>
                    </a:ext>
                  </a:extLst>
                </a:gridCol>
                <a:gridCol w="1067289">
                  <a:extLst>
                    <a:ext uri="{9D8B030D-6E8A-4147-A177-3AD203B41FA5}">
                      <a16:colId xmlns:a16="http://schemas.microsoft.com/office/drawing/2014/main" val="20002"/>
                    </a:ext>
                  </a:extLst>
                </a:gridCol>
              </a:tblGrid>
              <a:tr h="551792">
                <a:tc>
                  <a:txBody>
                    <a:bodyPr/>
                    <a:lstStyle/>
                    <a:p>
                      <a:pPr algn="ctr"/>
                      <a:r>
                        <a:rPr lang="en-US" sz="2800" dirty="0">
                          <a:solidFill>
                            <a:schemeClr val="tx1"/>
                          </a:solidFill>
                          <a:latin typeface="Arial Narrow" panose="020B0606020202030204" pitchFamily="34" charset="0"/>
                        </a:rPr>
                        <a:t>Female</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rgbClr val="F8A968"/>
                    </a:solidFill>
                  </a:tcPr>
                </a:tc>
                <a:tc>
                  <a:txBody>
                    <a:bodyPr/>
                    <a:lstStyle/>
                    <a:p>
                      <a:pPr algn="ctr"/>
                      <a:r>
                        <a:rPr lang="en-US" sz="2800" dirty="0">
                          <a:solidFill>
                            <a:schemeClr val="tx1"/>
                          </a:solidFill>
                          <a:latin typeface="Arial Narrow" panose="020B0606020202030204" pitchFamily="34" charset="0"/>
                        </a:rPr>
                        <a:t>Substance</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rgbClr val="F8A968"/>
                    </a:solidFill>
                  </a:tcPr>
                </a:tc>
                <a:tc>
                  <a:txBody>
                    <a:bodyPr/>
                    <a:lstStyle/>
                    <a:p>
                      <a:pPr algn="ctr"/>
                      <a:r>
                        <a:rPr lang="en-US" sz="2800" dirty="0">
                          <a:solidFill>
                            <a:schemeClr val="tx1"/>
                          </a:solidFill>
                          <a:latin typeface="Arial Narrow" panose="020B0606020202030204" pitchFamily="34" charset="0"/>
                        </a:rPr>
                        <a:t>Male</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rgbClr val="F8A968"/>
                    </a:solidFill>
                  </a:tcPr>
                </a:tc>
                <a:extLst>
                  <a:ext uri="{0D108BD9-81ED-4DB2-BD59-A6C34878D82A}">
                    <a16:rowId xmlns:a16="http://schemas.microsoft.com/office/drawing/2014/main" val="10000"/>
                  </a:ext>
                </a:extLst>
              </a:tr>
              <a:tr h="662152">
                <a:tc>
                  <a:txBody>
                    <a:bodyPr/>
                    <a:lstStyle/>
                    <a:p>
                      <a:pPr algn="ctr"/>
                      <a:r>
                        <a:rPr lang="en-US" sz="2800" dirty="0">
                          <a:latin typeface="Arial Narrow" panose="020B0606020202030204" pitchFamily="34" charset="0"/>
                        </a:rPr>
                        <a:t>24.4%</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Tobacco</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37.6%</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62152">
                <a:tc>
                  <a:txBody>
                    <a:bodyPr/>
                    <a:lstStyle/>
                    <a:p>
                      <a:pPr algn="ctr"/>
                      <a:r>
                        <a:rPr lang="en-US" sz="2800" dirty="0">
                          <a:latin typeface="Arial Narrow" panose="020B0606020202030204" pitchFamily="34" charset="0"/>
                        </a:rPr>
                        <a:t>63.4%</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Alcohol</a:t>
                      </a:r>
                      <a:r>
                        <a:rPr lang="en-US" sz="2800" baseline="0" dirty="0">
                          <a:latin typeface="Arial Narrow" panose="020B0606020202030204" pitchFamily="34" charset="0"/>
                        </a:rPr>
                        <a:t> (current drinkers)</a:t>
                      </a:r>
                      <a:endParaRPr lang="en-US" sz="2800" dirty="0">
                        <a:latin typeface="Arial Narrow" panose="020B0606020202030204" pitchFamily="34" charset="0"/>
                      </a:endParaRP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69.4%</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62152">
                <a:tc>
                  <a:txBody>
                    <a:bodyPr/>
                    <a:lstStyle/>
                    <a:p>
                      <a:pPr algn="ctr"/>
                      <a:r>
                        <a:rPr lang="en-US" sz="2800" dirty="0">
                          <a:latin typeface="Arial Narrow" panose="020B0606020202030204" pitchFamily="34" charset="0"/>
                        </a:rPr>
                        <a:t>13.2%</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Illicit drugs</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18.6%</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62152">
                <a:tc>
                  <a:txBody>
                    <a:bodyPr/>
                    <a:lstStyle/>
                    <a:p>
                      <a:pPr algn="ctr"/>
                      <a:r>
                        <a:rPr lang="en-US" sz="2800" dirty="0">
                          <a:latin typeface="Arial Narrow" panose="020B0606020202030204" pitchFamily="34" charset="0"/>
                        </a:rPr>
                        <a:t>5.6%</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Prescription drug</a:t>
                      </a:r>
                      <a:r>
                        <a:rPr lang="en-US" sz="2800" baseline="0" dirty="0">
                          <a:latin typeface="Arial Narrow" panose="020B0606020202030204" pitchFamily="34" charset="0"/>
                        </a:rPr>
                        <a:t> misuse</a:t>
                      </a:r>
                      <a:endParaRPr lang="en-US" sz="2800" dirty="0">
                        <a:latin typeface="Arial Narrow" panose="020B0606020202030204" pitchFamily="34" charset="0"/>
                      </a:endParaRP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latin typeface="Arial Narrow" panose="020B0606020202030204" pitchFamily="34" charset="0"/>
                        </a:rPr>
                        <a:t>6.1%</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317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E013-869F-BB46-BFA9-B2DD4DFE90AD}"/>
              </a:ext>
            </a:extLst>
          </p:cNvPr>
          <p:cNvSpPr>
            <a:spLocks noGrp="1"/>
          </p:cNvSpPr>
          <p:nvPr>
            <p:ph type="title"/>
          </p:nvPr>
        </p:nvSpPr>
        <p:spPr>
          <a:xfrm>
            <a:off x="0" y="403226"/>
            <a:ext cx="9144000" cy="1603374"/>
          </a:xfrm>
        </p:spPr>
        <p:txBody>
          <a:bodyPr>
            <a:noAutofit/>
          </a:bodyPr>
          <a:lstStyle/>
          <a:p>
            <a:pPr algn="ctr"/>
            <a:r>
              <a:rPr lang="en-US" sz="3600" b="1" dirty="0">
                <a:latin typeface="+mn-lt"/>
              </a:rPr>
              <a:t>This type of intervention fills the gap between primary prevention and more intensive treatment for those with SUDs</a:t>
            </a:r>
          </a:p>
        </p:txBody>
      </p:sp>
      <p:pic>
        <p:nvPicPr>
          <p:cNvPr id="3" name="Picture 2" title="bell curve with primary prevention services on left and treatment for SUDs on right">
            <a:extLst>
              <a:ext uri="{FF2B5EF4-FFF2-40B4-BE49-F238E27FC236}">
                <a16:creationId xmlns:a16="http://schemas.microsoft.com/office/drawing/2014/main" id="{9FBF9187-9F83-794D-B9F9-BADC263FD9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30"/>
          <a:stretch/>
        </p:blipFill>
        <p:spPr>
          <a:xfrm>
            <a:off x="101009" y="2229897"/>
            <a:ext cx="8941981" cy="45781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593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9144000" cy="4614530"/>
          </a:xfrm>
        </p:spPr>
        <p:txBody>
          <a:bodyPr>
            <a:normAutofit/>
          </a:bodyPr>
          <a:lstStyle/>
          <a:p>
            <a:pPr algn="ctr">
              <a:lnSpc>
                <a:spcPct val="100000"/>
              </a:lnSpc>
            </a:pPr>
            <a:r>
              <a:rPr lang="en-US" sz="4000" b="1" dirty="0">
                <a:solidFill>
                  <a:srgbClr val="00003A"/>
                </a:solidFill>
                <a:latin typeface="+mn-lt"/>
              </a:rPr>
              <a:t>The IOM Report in 1990 recommended</a:t>
            </a:r>
            <a:r>
              <a:rPr lang="en-US" sz="4000" b="1" i="1" dirty="0">
                <a:solidFill>
                  <a:srgbClr val="00003A"/>
                </a:solidFill>
                <a:latin typeface="+mn-lt"/>
              </a:rPr>
              <a:t> </a:t>
            </a:r>
            <a:br>
              <a:rPr lang="en-US" sz="4000" b="1" dirty="0">
                <a:solidFill>
                  <a:srgbClr val="00003A"/>
                </a:solidFill>
                <a:latin typeface="+mn-lt"/>
              </a:rPr>
            </a:br>
            <a:r>
              <a:rPr lang="en-US" sz="4000" b="1" dirty="0">
                <a:solidFill>
                  <a:srgbClr val="00003A"/>
                </a:solidFill>
                <a:latin typeface="+mn-lt"/>
              </a:rPr>
              <a:t>‘</a:t>
            </a:r>
            <a:r>
              <a:rPr lang="en-US" sz="4000" b="1" i="1" dirty="0">
                <a:solidFill>
                  <a:srgbClr val="00003A"/>
                </a:solidFill>
                <a:latin typeface="+mn-lt"/>
              </a:rPr>
              <a:t>the development of integrated service systems that link community-based screening and brief intervention to assessment and referral activities</a:t>
            </a:r>
            <a:r>
              <a:rPr lang="en-US" sz="4000" b="1" dirty="0">
                <a:solidFill>
                  <a:srgbClr val="00003A"/>
                </a:solidFill>
                <a:latin typeface="+mn-lt"/>
              </a:rPr>
              <a:t>’.</a:t>
            </a:r>
            <a:endParaRPr lang="en-US" sz="1800" b="1" dirty="0">
              <a:latin typeface="+mn-lt"/>
            </a:endParaRPr>
          </a:p>
        </p:txBody>
      </p:sp>
      <p:pic>
        <p:nvPicPr>
          <p:cNvPr id="3" name="Picture 2" title="institute of medicine of the national academi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404" y="5439593"/>
            <a:ext cx="7372985" cy="1188720"/>
          </a:xfrm>
          <a:prstGeom prst="rect">
            <a:avLst/>
          </a:prstGeom>
        </p:spPr>
      </p:pic>
      <p:sp>
        <p:nvSpPr>
          <p:cNvPr id="4" name="Rectangle 3"/>
          <p:cNvSpPr/>
          <p:nvPr/>
        </p:nvSpPr>
        <p:spPr>
          <a:xfrm>
            <a:off x="6401326" y="4871384"/>
            <a:ext cx="2742674" cy="307777"/>
          </a:xfrm>
          <a:prstGeom prst="rect">
            <a:avLst/>
          </a:prstGeom>
        </p:spPr>
        <p:txBody>
          <a:bodyPr wrap="none">
            <a:spAutoFit/>
          </a:bodyPr>
          <a:lstStyle/>
          <a:p>
            <a:r>
              <a:rPr lang="en-US" sz="1400" b="1" dirty="0"/>
              <a:t>(</a:t>
            </a:r>
            <a:r>
              <a:rPr lang="en-US" sz="1400" b="1" dirty="0" err="1"/>
              <a:t>Agerwala</a:t>
            </a:r>
            <a:r>
              <a:rPr lang="en-US" sz="1400" b="1" dirty="0"/>
              <a:t> &amp; </a:t>
            </a:r>
            <a:r>
              <a:rPr lang="en-US" sz="1400" b="1" dirty="0" err="1"/>
              <a:t>McCance</a:t>
            </a:r>
            <a:r>
              <a:rPr lang="en-US" sz="1400" b="1" dirty="0"/>
              <a:t>-Katz, 2012) </a:t>
            </a:r>
            <a:endParaRPr lang="en-US" sz="1400" dirty="0"/>
          </a:p>
        </p:txBody>
      </p:sp>
    </p:spTree>
    <p:extLst>
      <p:ext uri="{BB962C8B-B14F-4D97-AF65-F5344CB8AC3E}">
        <p14:creationId xmlns:p14="http://schemas.microsoft.com/office/powerpoint/2010/main" val="138092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two hands cupped with the words public health written on them">
            <a:extLst>
              <a:ext uri="{FF2B5EF4-FFF2-40B4-BE49-F238E27FC236}">
                <a16:creationId xmlns:a16="http://schemas.microsoft.com/office/drawing/2014/main" id="{7EC32217-F833-7840-B75F-5A584627895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395" t="3351" r="2160" b="3142"/>
          <a:stretch/>
        </p:blipFill>
        <p:spPr>
          <a:xfrm>
            <a:off x="1" y="0"/>
            <a:ext cx="9144000" cy="6401891"/>
          </a:xfrm>
          <a:prstGeom prst="rect">
            <a:avLst/>
          </a:prstGeom>
        </p:spPr>
      </p:pic>
      <p:sp>
        <p:nvSpPr>
          <p:cNvPr id="4" name="Rectangle 4">
            <a:extLst>
              <a:ext uri="{FF2B5EF4-FFF2-40B4-BE49-F238E27FC236}">
                <a16:creationId xmlns:a16="http://schemas.microsoft.com/office/drawing/2014/main" id="{E0AF44EA-9802-A449-8E9F-F7898B00E9E6}"/>
              </a:ext>
            </a:extLst>
          </p:cNvPr>
          <p:cNvSpPr>
            <a:spLocks noChangeArrowheads="1"/>
          </p:cNvSpPr>
          <p:nvPr/>
        </p:nvSpPr>
        <p:spPr bwMode="auto">
          <a:xfrm>
            <a:off x="1" y="5682976"/>
            <a:ext cx="9144000" cy="1200329"/>
          </a:xfrm>
          <a:prstGeom prst="rect">
            <a:avLst/>
          </a:prstGeom>
          <a:solidFill>
            <a:srgbClr val="FFFFFF">
              <a:alpha val="87843"/>
            </a:srgb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latin typeface="+mn-lt"/>
              </a:rPr>
              <a:t>like other public health problems, early disease detection is important</a:t>
            </a:r>
          </a:p>
        </p:txBody>
      </p:sp>
      <p:sp>
        <p:nvSpPr>
          <p:cNvPr id="2" name="Title 1">
            <a:extLst>
              <a:ext uri="{FF2B5EF4-FFF2-40B4-BE49-F238E27FC236}">
                <a16:creationId xmlns:a16="http://schemas.microsoft.com/office/drawing/2014/main" id="{7C087982-FD93-694D-A3BC-8D95E84F127C}"/>
              </a:ext>
            </a:extLst>
          </p:cNvPr>
          <p:cNvSpPr>
            <a:spLocks noGrp="1"/>
          </p:cNvSpPr>
          <p:nvPr>
            <p:ph type="title"/>
          </p:nvPr>
        </p:nvSpPr>
        <p:spPr>
          <a:xfrm>
            <a:off x="628650" y="1241426"/>
            <a:ext cx="7886700" cy="1325563"/>
          </a:xfrm>
        </p:spPr>
        <p:txBody>
          <a:bodyPr>
            <a:normAutofit/>
          </a:bodyPr>
          <a:lstStyle/>
          <a:p>
            <a:pPr algn="ctr">
              <a:spcBef>
                <a:spcPts val="0"/>
              </a:spcBef>
            </a:pPr>
            <a:r>
              <a:rPr lang="en-US" altLang="en-US" dirty="0">
                <a:solidFill>
                  <a:schemeClr val="bg1"/>
                </a:solidFill>
                <a:latin typeface="Arial Rounded MT Bold" panose="020F0704030504030204" pitchFamily="34" charset="0"/>
              </a:rPr>
              <a:t>Substance use is a </a:t>
            </a:r>
            <a:br>
              <a:rPr lang="en-US" altLang="en-US" dirty="0">
                <a:solidFill>
                  <a:schemeClr val="bg1"/>
                </a:solidFill>
                <a:latin typeface="Arial Rounded MT Bold" panose="020F0704030504030204" pitchFamily="34" charset="0"/>
              </a:rPr>
            </a:br>
            <a:r>
              <a:rPr lang="en-US" altLang="en-US" dirty="0">
                <a:solidFill>
                  <a:schemeClr val="bg1"/>
                </a:solidFill>
                <a:latin typeface="Arial Rounded MT Bold" panose="020F0704030504030204" pitchFamily="34" charset="0"/>
              </a:rPr>
              <a:t>public health problem</a:t>
            </a:r>
            <a:endParaRPr lang="en-US" dirty="0"/>
          </a:p>
        </p:txBody>
      </p:sp>
    </p:spTree>
    <p:extLst>
      <p:ext uri="{BB962C8B-B14F-4D97-AF65-F5344CB8AC3E}">
        <p14:creationId xmlns:p14="http://schemas.microsoft.com/office/powerpoint/2010/main" val="90610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clipart graphic of medical related icons"/>
          <p:cNvGrpSpPr/>
          <p:nvPr/>
        </p:nvGrpSpPr>
        <p:grpSpPr>
          <a:xfrm>
            <a:off x="1419726" y="0"/>
            <a:ext cx="8290962" cy="6858000"/>
            <a:chOff x="1419726" y="0"/>
            <a:chExt cx="8290962" cy="6858000"/>
          </a:xfrm>
        </p:grpSpPr>
        <p:pic>
          <p:nvPicPr>
            <p:cNvPr id="1026" name="Picture 2" descr="C:\Users\joycel\Pictures\Presentation Photos\ThinkstockPhotos-185506717.jpg"/>
            <p:cNvPicPr>
              <a:picLocks noChangeAspect="1" noChangeArrowheads="1"/>
            </p:cNvPicPr>
            <p:nvPr/>
          </p:nvPicPr>
          <p:blipFill rotWithShape="1">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l="13645" t="8874" b="3917"/>
            <a:stretch/>
          </p:blipFill>
          <p:spPr bwMode="auto">
            <a:xfrm>
              <a:off x="1588168" y="0"/>
              <a:ext cx="812252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419726" y="5727032"/>
              <a:ext cx="2141621" cy="336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1767398" y="4798244"/>
            <a:ext cx="6197503" cy="1700463"/>
          </a:xfrm>
        </p:spPr>
        <p:txBody>
          <a:bodyPr>
            <a:noAutofit/>
          </a:bodyPr>
          <a:lstStyle/>
          <a:p>
            <a:pPr algn="ctr">
              <a:lnSpc>
                <a:spcPct val="100000"/>
              </a:lnSpc>
              <a:spcAft>
                <a:spcPts val="600"/>
              </a:spcAft>
            </a:pPr>
            <a:r>
              <a:rPr lang="en-US" sz="4800" dirty="0">
                <a:latin typeface="Arial Rounded MT Bold" panose="020F0704030504030204" pitchFamily="34" charset="0"/>
              </a:rPr>
              <a:t>fits within a larger </a:t>
            </a:r>
            <a:br>
              <a:rPr lang="en-US" sz="4800" dirty="0">
                <a:latin typeface="Arial Rounded MT Bold" panose="020F0704030504030204" pitchFamily="34" charset="0"/>
              </a:rPr>
            </a:br>
            <a:r>
              <a:rPr lang="en-US" sz="4800" dirty="0">
                <a:latin typeface="Arial Rounded MT Bold" panose="020F0704030504030204" pitchFamily="34" charset="0"/>
              </a:rPr>
              <a:t>medical tradition </a:t>
            </a:r>
          </a:p>
        </p:txBody>
      </p:sp>
      <p:sp>
        <p:nvSpPr>
          <p:cNvPr id="8" name="Title 1"/>
          <p:cNvSpPr txBox="1">
            <a:spLocks/>
          </p:cNvSpPr>
          <p:nvPr/>
        </p:nvSpPr>
        <p:spPr>
          <a:xfrm>
            <a:off x="1263328" y="3789945"/>
            <a:ext cx="3224463" cy="126331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6600" dirty="0">
                <a:latin typeface="Arial Rounded MT Bold" panose="020F0704030504030204" pitchFamily="34" charset="0"/>
              </a:rPr>
              <a:t>SBIRT</a:t>
            </a:r>
            <a:endParaRPr lang="en-US" sz="4800" dirty="0">
              <a:latin typeface="Arial Rounded MT Bold" panose="020F0704030504030204" pitchFamily="34" charset="0"/>
            </a:endParaRPr>
          </a:p>
        </p:txBody>
      </p:sp>
    </p:spTree>
    <p:extLst>
      <p:ext uri="{BB962C8B-B14F-4D97-AF65-F5344CB8AC3E}">
        <p14:creationId xmlns:p14="http://schemas.microsoft.com/office/powerpoint/2010/main" val="134815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2533"/>
            <a:ext cx="9144000" cy="748731"/>
          </a:xfrm>
        </p:spPr>
        <p:txBody>
          <a:bodyPr>
            <a:normAutofit/>
          </a:bodyPr>
          <a:lstStyle/>
          <a:p>
            <a:pPr marL="117475">
              <a:lnSpc>
                <a:spcPct val="100000"/>
              </a:lnSpc>
            </a:pPr>
            <a:r>
              <a:rPr lang="en-US" sz="3600" dirty="0">
                <a:solidFill>
                  <a:srgbClr val="002060"/>
                </a:solidFill>
                <a:latin typeface="Arial Rounded MT Bold" panose="020F0704030504030204" pitchFamily="34" charset="0"/>
              </a:rPr>
              <a:t>Screening</a:t>
            </a:r>
            <a:endParaRPr lang="en-US" sz="3600" b="1" dirty="0">
              <a:solidFill>
                <a:srgbClr val="002060"/>
              </a:solidFill>
              <a:latin typeface="+mn-lt"/>
            </a:endParaRPr>
          </a:p>
        </p:txBody>
      </p:sp>
      <p:sp>
        <p:nvSpPr>
          <p:cNvPr id="10" name="TextBox 9"/>
          <p:cNvSpPr txBox="1"/>
          <p:nvPr/>
        </p:nvSpPr>
        <p:spPr>
          <a:xfrm>
            <a:off x="6404660" y="6520567"/>
            <a:ext cx="2739340" cy="307777"/>
          </a:xfrm>
          <a:prstGeom prst="rect">
            <a:avLst/>
          </a:prstGeom>
          <a:noFill/>
        </p:spPr>
        <p:txBody>
          <a:bodyPr wrap="none" rtlCol="0">
            <a:spAutoFit/>
          </a:bodyPr>
          <a:lstStyle/>
          <a:p>
            <a:r>
              <a:rPr lang="en-US" sz="1400" b="1" dirty="0"/>
              <a:t>(Berg &amp; Allan, 2001; Russell, 2004)</a:t>
            </a:r>
          </a:p>
        </p:txBody>
      </p:sp>
      <p:grpSp>
        <p:nvGrpSpPr>
          <p:cNvPr id="3" name="Group 2" title="primary health care delivery and screening text overlay"/>
          <p:cNvGrpSpPr/>
          <p:nvPr/>
        </p:nvGrpSpPr>
        <p:grpSpPr>
          <a:xfrm>
            <a:off x="1263880" y="2767602"/>
            <a:ext cx="7242161" cy="3683131"/>
            <a:chOff x="-543657" y="3004582"/>
            <a:chExt cx="7242161" cy="3683131"/>
          </a:xfrm>
        </p:grpSpPr>
        <p:pic>
          <p:nvPicPr>
            <p:cNvPr id="5" name="Picture 4" title="clipart of pyramid of blue spheres with one gold sphere"/>
            <p:cNvPicPr>
              <a:picLocks noChangeAspect="1"/>
            </p:cNvPicPr>
            <p:nvPr/>
          </p:nvPicPr>
          <p:blipFill rotWithShape="1">
            <a:blip r:embed="rId3" cstate="print">
              <a:extLst>
                <a:ext uri="{28A0092B-C50C-407E-A947-70E740481C1C}">
                  <a14:useLocalDpi xmlns:a14="http://schemas.microsoft.com/office/drawing/2010/main" val="0"/>
                </a:ext>
              </a:extLst>
            </a:blip>
            <a:srcRect l="16259" t="9403" r="4804" b="4288"/>
            <a:stretch/>
          </p:blipFill>
          <p:spPr>
            <a:xfrm>
              <a:off x="935655" y="3004582"/>
              <a:ext cx="4423154" cy="3627158"/>
            </a:xfrm>
            <a:prstGeom prst="rect">
              <a:avLst/>
            </a:prstGeom>
          </p:spPr>
        </p:pic>
        <p:sp>
          <p:nvSpPr>
            <p:cNvPr id="6" name="TextBox 5"/>
            <p:cNvSpPr txBox="1"/>
            <p:nvPr/>
          </p:nvSpPr>
          <p:spPr>
            <a:xfrm>
              <a:off x="-543657" y="6041382"/>
              <a:ext cx="2050177" cy="646331"/>
            </a:xfrm>
            <a:prstGeom prst="rect">
              <a:avLst/>
            </a:prstGeom>
            <a:noFill/>
          </p:spPr>
          <p:txBody>
            <a:bodyPr wrap="none" rtlCol="0">
              <a:spAutoFit/>
            </a:bodyPr>
            <a:lstStyle/>
            <a:p>
              <a:r>
                <a:rPr lang="en-US" sz="3600" b="1" dirty="0">
                  <a:solidFill>
                    <a:srgbClr val="002060"/>
                  </a:solidFill>
                </a:rPr>
                <a:t>Screening</a:t>
              </a:r>
            </a:p>
          </p:txBody>
        </p:sp>
        <p:cxnSp>
          <p:nvCxnSpPr>
            <p:cNvPr id="9" name="Straight Arrow Connector 8"/>
            <p:cNvCxnSpPr/>
            <p:nvPr/>
          </p:nvCxnSpPr>
          <p:spPr>
            <a:xfrm flipV="1">
              <a:off x="1506520" y="6048086"/>
              <a:ext cx="1162975" cy="3164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0238" y="3354367"/>
              <a:ext cx="2838266" cy="1077218"/>
            </a:xfrm>
            <a:prstGeom prst="rect">
              <a:avLst/>
            </a:prstGeom>
            <a:noFill/>
          </p:spPr>
          <p:txBody>
            <a:bodyPr wrap="square" rtlCol="0">
              <a:spAutoFit/>
            </a:bodyPr>
            <a:lstStyle/>
            <a:p>
              <a:pPr algn="r"/>
              <a:r>
                <a:rPr lang="en-US" sz="3200" b="1" dirty="0">
                  <a:solidFill>
                    <a:srgbClr val="002060"/>
                  </a:solidFill>
                </a:rPr>
                <a:t>Primary Health Care Delivery</a:t>
              </a:r>
            </a:p>
          </p:txBody>
        </p:sp>
      </p:grpSp>
      <p:sp>
        <p:nvSpPr>
          <p:cNvPr id="12" name="Title 3"/>
          <p:cNvSpPr txBox="1">
            <a:spLocks/>
          </p:cNvSpPr>
          <p:nvPr/>
        </p:nvSpPr>
        <p:spPr>
          <a:xfrm>
            <a:off x="1" y="738105"/>
            <a:ext cx="9144000" cy="2334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39725" indent="-233363">
              <a:lnSpc>
                <a:spcPct val="100000"/>
              </a:lnSpc>
              <a:buClr>
                <a:srgbClr val="002060"/>
              </a:buClr>
              <a:buSzPct val="80000"/>
              <a:buFont typeface="Arial" panose="020B0604020202020204" pitchFamily="34" charset="0"/>
              <a:buChar char="•"/>
            </a:pPr>
            <a:r>
              <a:rPr lang="en-US" sz="2800" b="1" dirty="0">
                <a:latin typeface="+mn-lt"/>
              </a:rPr>
              <a:t>a cornerstone of primary health care delivery </a:t>
            </a:r>
          </a:p>
          <a:p>
            <a:pPr marL="339725" indent="-233363">
              <a:lnSpc>
                <a:spcPct val="100000"/>
              </a:lnSpc>
              <a:buClr>
                <a:srgbClr val="002060"/>
              </a:buClr>
              <a:buSzPct val="80000"/>
              <a:buFont typeface="Arial" panose="020B0604020202020204" pitchFamily="34" charset="0"/>
              <a:buChar char="•"/>
            </a:pPr>
            <a:r>
              <a:rPr lang="en-US" sz="2800" b="1" dirty="0">
                <a:latin typeface="+mn-lt"/>
              </a:rPr>
              <a:t>relatively recent medical practice </a:t>
            </a:r>
          </a:p>
          <a:p>
            <a:pPr marL="339725" indent="-233363">
              <a:lnSpc>
                <a:spcPct val="100000"/>
              </a:lnSpc>
              <a:buClr>
                <a:srgbClr val="002060"/>
              </a:buClr>
              <a:buSzPct val="80000"/>
              <a:buFont typeface="Arial" panose="020B0604020202020204" pitchFamily="34" charset="0"/>
              <a:buChar char="•"/>
            </a:pPr>
            <a:r>
              <a:rPr lang="en-US" sz="2800" b="1" dirty="0">
                <a:latin typeface="+mn-lt"/>
              </a:rPr>
              <a:t>grew out of public health advances in the 1930s &amp; 1940s</a:t>
            </a:r>
          </a:p>
          <a:p>
            <a:pPr marL="339725" indent="-233363">
              <a:lnSpc>
                <a:spcPct val="100000"/>
              </a:lnSpc>
              <a:buClr>
                <a:srgbClr val="002060"/>
              </a:buClr>
              <a:buSzPct val="80000"/>
              <a:buFont typeface="Arial" panose="020B0604020202020204" pitchFamily="34" charset="0"/>
              <a:buChar char="•"/>
            </a:pPr>
            <a:r>
              <a:rPr lang="en-US" sz="2800" b="1" dirty="0">
                <a:latin typeface="+mn-lt"/>
              </a:rPr>
              <a:t>screening tests &amp; primary preventive advice increased in the 1950s &amp; 1960s </a:t>
            </a:r>
          </a:p>
        </p:txBody>
      </p:sp>
    </p:spTree>
    <p:extLst>
      <p:ext uri="{BB962C8B-B14F-4D97-AF65-F5344CB8AC3E}">
        <p14:creationId xmlns:p14="http://schemas.microsoft.com/office/powerpoint/2010/main" val="205192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74B594-2E7A-EE4A-9436-1B7C1F2CD911}"/>
              </a:ext>
            </a:extLst>
          </p:cNvPr>
          <p:cNvSpPr>
            <a:spLocks noGrp="1"/>
          </p:cNvSpPr>
          <p:nvPr>
            <p:ph type="title"/>
          </p:nvPr>
        </p:nvSpPr>
        <p:spPr/>
        <p:txBody>
          <a:bodyPr/>
          <a:lstStyle/>
          <a:p>
            <a:r>
              <a:rPr lang="en-US" dirty="0"/>
              <a:t>What is a blood pressure test?</a:t>
            </a:r>
          </a:p>
        </p:txBody>
      </p:sp>
      <p:pic>
        <p:nvPicPr>
          <p:cNvPr id="3" name="Picture 2" descr="shutterstock_92321998.jpg">
            <a:extLst>
              <a:ext uri="{FF2B5EF4-FFF2-40B4-BE49-F238E27FC236}">
                <a16:creationId xmlns:a16="http://schemas.microsoft.com/office/drawing/2014/main" id="{ECF555D9-4A51-3743-BD63-AC4A578A0831}"/>
              </a:ext>
            </a:extLst>
          </p:cNvPr>
          <p:cNvPicPr>
            <a:picLocks noChangeAspect="1"/>
          </p:cNvPicPr>
          <p:nvPr/>
        </p:nvPicPr>
        <p:blipFill rotWithShape="1">
          <a:blip r:embed="rId3" cstate="print"/>
          <a:srcRect r="980"/>
          <a:stretch/>
        </p:blipFill>
        <p:spPr>
          <a:xfrm>
            <a:off x="1" y="0"/>
            <a:ext cx="9144000" cy="6858000"/>
          </a:xfrm>
          <a:prstGeom prst="rect">
            <a:avLst/>
          </a:prstGeom>
        </p:spPr>
      </p:pic>
    </p:spTree>
    <p:extLst>
      <p:ext uri="{BB962C8B-B14F-4D97-AF65-F5344CB8AC3E}">
        <p14:creationId xmlns:p14="http://schemas.microsoft.com/office/powerpoint/2010/main" val="296609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0577-8556-824E-A524-070264EFB28F}"/>
              </a:ext>
            </a:extLst>
          </p:cNvPr>
          <p:cNvSpPr>
            <a:spLocks noGrp="1"/>
          </p:cNvSpPr>
          <p:nvPr>
            <p:ph type="title"/>
          </p:nvPr>
        </p:nvSpPr>
        <p:spPr>
          <a:xfrm>
            <a:off x="628650" y="949326"/>
            <a:ext cx="7886700" cy="1325563"/>
          </a:xfrm>
        </p:spPr>
        <p:txBody>
          <a:bodyPr>
            <a:noAutofit/>
          </a:bodyPr>
          <a:lstStyle/>
          <a:p>
            <a:pPr algn="ctr"/>
            <a:r>
              <a:rPr lang="en-US" sz="5400" dirty="0">
                <a:solidFill>
                  <a:srgbClr val="005392"/>
                </a:solidFill>
                <a:latin typeface="Arial Rounded MT Bold" panose="020F0704030504030204" pitchFamily="34" charset="0"/>
              </a:rPr>
              <a:t>Principles of Early Disease Detection </a:t>
            </a:r>
            <a:endParaRPr lang="en-US" sz="5400" dirty="0"/>
          </a:p>
        </p:txBody>
      </p:sp>
      <p:pic>
        <p:nvPicPr>
          <p:cNvPr id="3" name="Picture 2" descr="https://fraudcrimeprevention.files.wordpress.com/2012/06/shutterstock_664253742.jpg">
            <a:extLst>
              <a:ext uri="{FF2B5EF4-FFF2-40B4-BE49-F238E27FC236}">
                <a16:creationId xmlns:a16="http://schemas.microsoft.com/office/drawing/2014/main" id="{9B642F5F-CEE6-D04F-A16A-326B67750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22" y="3017520"/>
            <a:ext cx="3840480" cy="3840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538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0" y="0"/>
            <a:ext cx="9144000" cy="898634"/>
          </a:xfrm>
        </p:spPr>
        <p:txBody>
          <a:bodyPr>
            <a:normAutofit/>
          </a:bodyPr>
          <a:lstStyle/>
          <a:p>
            <a:pPr algn="ctr" eaLnBrk="1" hangingPunct="1"/>
            <a:r>
              <a:rPr lang="en-US" altLang="en-US" sz="4800" b="1" dirty="0">
                <a:solidFill>
                  <a:srgbClr val="005392"/>
                </a:solidFill>
                <a:latin typeface="+mn-lt"/>
              </a:rPr>
              <a:t>2</a:t>
            </a:r>
            <a:r>
              <a:rPr lang="en-US" altLang="en-US" sz="5400" b="1" dirty="0">
                <a:solidFill>
                  <a:srgbClr val="0055DE"/>
                </a:solidFill>
                <a:latin typeface="+mn-lt"/>
              </a:rPr>
              <a:t> </a:t>
            </a:r>
            <a:r>
              <a:rPr lang="en-US" altLang="en-US" sz="4000" b="1" dirty="0">
                <a:solidFill>
                  <a:srgbClr val="00003A"/>
                </a:solidFill>
                <a:latin typeface="+mn-lt"/>
              </a:rPr>
              <a:t>Levels of Screening</a:t>
            </a:r>
            <a:endParaRPr lang="en-US" altLang="en-US" sz="3600" dirty="0"/>
          </a:p>
        </p:txBody>
      </p:sp>
      <p:sp>
        <p:nvSpPr>
          <p:cNvPr id="3" name="Content Placeholder 2"/>
          <p:cNvSpPr>
            <a:spLocks noGrp="1"/>
          </p:cNvSpPr>
          <p:nvPr>
            <p:ph idx="4294967295"/>
          </p:nvPr>
        </p:nvSpPr>
        <p:spPr>
          <a:xfrm>
            <a:off x="9412" y="873068"/>
            <a:ext cx="9134588" cy="5879671"/>
          </a:xfrm>
        </p:spPr>
        <p:txBody>
          <a:bodyPr>
            <a:noAutofit/>
          </a:bodyPr>
          <a:lstStyle/>
          <a:p>
            <a:pPr marL="0" indent="0" eaLnBrk="1" fontAlgn="auto" hangingPunct="1">
              <a:lnSpc>
                <a:spcPct val="100000"/>
              </a:lnSpc>
              <a:spcBef>
                <a:spcPts val="0"/>
              </a:spcBef>
              <a:spcAft>
                <a:spcPts val="600"/>
              </a:spcAft>
              <a:buClr>
                <a:schemeClr val="accent3"/>
              </a:buClr>
              <a:buNone/>
              <a:defRPr/>
            </a:pPr>
            <a:r>
              <a:rPr lang="en-US" sz="3600" b="1" dirty="0">
                <a:solidFill>
                  <a:srgbClr val="E46C0A"/>
                </a:solidFill>
              </a:rPr>
              <a:t>Universal </a:t>
            </a:r>
          </a:p>
          <a:p>
            <a:pPr marL="393700" lvl="1" indent="-220663" eaLnBrk="1" fontAlgn="auto" hangingPunct="1">
              <a:lnSpc>
                <a:spcPct val="100000"/>
              </a:lnSpc>
              <a:spcBef>
                <a:spcPts val="0"/>
              </a:spcBef>
              <a:spcAft>
                <a:spcPts val="600"/>
              </a:spcAft>
              <a:buClr>
                <a:srgbClr val="E46C0A"/>
              </a:buClr>
              <a:buSzPct val="80000"/>
              <a:defRPr/>
            </a:pPr>
            <a:r>
              <a:rPr lang="en-US" sz="3200" b="1" dirty="0">
                <a:solidFill>
                  <a:schemeClr val="tx1">
                    <a:lumMod val="75000"/>
                    <a:lumOff val="25000"/>
                  </a:schemeClr>
                </a:solidFill>
              </a:rPr>
              <a:t>Provided to </a:t>
            </a:r>
            <a:r>
              <a:rPr lang="en-US" sz="3200" b="1" dirty="0">
                <a:solidFill>
                  <a:srgbClr val="E46C0A"/>
                </a:solidFill>
              </a:rPr>
              <a:t>all </a:t>
            </a:r>
            <a:r>
              <a:rPr lang="en-US" sz="3200" b="1" dirty="0">
                <a:solidFill>
                  <a:schemeClr val="tx1">
                    <a:lumMod val="75000"/>
                    <a:lumOff val="25000"/>
                  </a:schemeClr>
                </a:solidFill>
              </a:rPr>
              <a:t>adult patients</a:t>
            </a:r>
          </a:p>
          <a:p>
            <a:pPr marL="393700" lvl="1" indent="-220663" eaLnBrk="1" fontAlgn="auto" hangingPunct="1">
              <a:lnSpc>
                <a:spcPct val="100000"/>
              </a:lnSpc>
              <a:spcBef>
                <a:spcPts val="0"/>
              </a:spcBef>
              <a:spcAft>
                <a:spcPts val="600"/>
              </a:spcAft>
              <a:buClr>
                <a:srgbClr val="E46C0A"/>
              </a:buClr>
              <a:buSzPct val="80000"/>
              <a:defRPr/>
            </a:pPr>
            <a:r>
              <a:rPr lang="en-US" sz="3200" b="1" dirty="0">
                <a:solidFill>
                  <a:schemeClr val="tx1">
                    <a:lumMod val="75000"/>
                    <a:lumOff val="25000"/>
                  </a:schemeClr>
                </a:solidFill>
              </a:rPr>
              <a:t>Serves to rule-out patients at low or no-risk</a:t>
            </a:r>
          </a:p>
          <a:p>
            <a:pPr marL="393700" lvl="1" indent="-220663" eaLnBrk="1" fontAlgn="auto" hangingPunct="1">
              <a:lnSpc>
                <a:spcPct val="100000"/>
              </a:lnSpc>
              <a:spcBef>
                <a:spcPts val="0"/>
              </a:spcBef>
              <a:spcAft>
                <a:spcPts val="600"/>
              </a:spcAft>
              <a:buClr>
                <a:srgbClr val="E46C0A"/>
              </a:buClr>
              <a:buSzPct val="80000"/>
              <a:defRPr/>
            </a:pPr>
            <a:r>
              <a:rPr lang="en-US" sz="3200" b="1" dirty="0">
                <a:solidFill>
                  <a:schemeClr val="tx1">
                    <a:lumMod val="75000"/>
                    <a:lumOff val="25000"/>
                  </a:schemeClr>
                </a:solidFill>
              </a:rPr>
              <a:t>Can (should) be done at intake or triage</a:t>
            </a:r>
          </a:p>
          <a:p>
            <a:pPr marL="393700" lvl="1" indent="-220663" eaLnBrk="1" fontAlgn="auto" hangingPunct="1">
              <a:lnSpc>
                <a:spcPct val="100000"/>
              </a:lnSpc>
              <a:spcBef>
                <a:spcPts val="0"/>
              </a:spcBef>
              <a:spcAft>
                <a:spcPts val="1800"/>
              </a:spcAft>
              <a:buClr>
                <a:srgbClr val="E46C0A"/>
              </a:buClr>
              <a:buSzPct val="80000"/>
              <a:defRPr/>
            </a:pPr>
            <a:r>
              <a:rPr lang="en-US" sz="3200" b="1" dirty="0">
                <a:solidFill>
                  <a:schemeClr val="tx1">
                    <a:lumMod val="75000"/>
                    <a:lumOff val="25000"/>
                  </a:schemeClr>
                </a:solidFill>
              </a:rPr>
              <a:t>Positive universal screen        proceed to full screen</a:t>
            </a:r>
            <a:endParaRPr lang="en-US" sz="3200" dirty="0">
              <a:solidFill>
                <a:srgbClr val="00003A"/>
              </a:solidFill>
            </a:endParaRPr>
          </a:p>
          <a:p>
            <a:pPr marL="0" indent="0" eaLnBrk="1" fontAlgn="auto" hangingPunct="1">
              <a:lnSpc>
                <a:spcPct val="100000"/>
              </a:lnSpc>
              <a:spcBef>
                <a:spcPts val="0"/>
              </a:spcBef>
              <a:spcAft>
                <a:spcPts val="600"/>
              </a:spcAft>
              <a:buClr>
                <a:schemeClr val="accent3"/>
              </a:buClr>
              <a:buNone/>
              <a:defRPr/>
            </a:pPr>
            <a:r>
              <a:rPr lang="en-US" sz="3600" b="1" dirty="0">
                <a:solidFill>
                  <a:srgbClr val="005392"/>
                </a:solidFill>
              </a:rPr>
              <a:t>Targeted </a:t>
            </a:r>
          </a:p>
          <a:p>
            <a:pPr marL="393700" lvl="1" indent="-220663" eaLnBrk="1" fontAlgn="auto" hangingPunct="1">
              <a:lnSpc>
                <a:spcPct val="100000"/>
              </a:lnSpc>
              <a:spcBef>
                <a:spcPts val="0"/>
              </a:spcBef>
              <a:buClr>
                <a:srgbClr val="005392"/>
              </a:buClr>
              <a:buSzPct val="80000"/>
              <a:defRPr/>
            </a:pPr>
            <a:r>
              <a:rPr lang="en-US" sz="3200" b="1" dirty="0">
                <a:solidFill>
                  <a:schemeClr val="tx1">
                    <a:lumMod val="75000"/>
                    <a:lumOff val="25000"/>
                  </a:schemeClr>
                </a:solidFill>
              </a:rPr>
              <a:t>Provided to </a:t>
            </a:r>
          </a:p>
          <a:p>
            <a:pPr marL="977900" lvl="2" indent="-336550">
              <a:lnSpc>
                <a:spcPct val="100000"/>
              </a:lnSpc>
              <a:spcBef>
                <a:spcPts val="0"/>
              </a:spcBef>
              <a:buClr>
                <a:srgbClr val="005392"/>
              </a:buClr>
              <a:buSzPct val="80000"/>
              <a:buFont typeface="Arial" panose="020B0604020202020204" pitchFamily="34" charset="0"/>
              <a:buChar char="‒"/>
              <a:defRPr/>
            </a:pPr>
            <a:r>
              <a:rPr lang="en-US" sz="2800" b="1" dirty="0">
                <a:solidFill>
                  <a:schemeClr val="tx1">
                    <a:lumMod val="75000"/>
                    <a:lumOff val="25000"/>
                  </a:schemeClr>
                </a:solidFill>
              </a:rPr>
              <a:t>specific patients (alcohol on breath; positive BAL; suspected alcohol/drug-related health problems)</a:t>
            </a:r>
          </a:p>
          <a:p>
            <a:pPr marL="977900" lvl="2" indent="-336550">
              <a:lnSpc>
                <a:spcPct val="100000"/>
              </a:lnSpc>
              <a:spcBef>
                <a:spcPts val="0"/>
              </a:spcBef>
              <a:buClr>
                <a:srgbClr val="005392"/>
              </a:buClr>
              <a:buSzPct val="80000"/>
              <a:buFont typeface="Arial" panose="020B0604020202020204" pitchFamily="34" charset="0"/>
              <a:buChar char="‒"/>
              <a:defRPr/>
            </a:pPr>
            <a:r>
              <a:rPr lang="en-US" sz="2800" b="1" dirty="0">
                <a:solidFill>
                  <a:schemeClr val="tx1">
                    <a:lumMod val="75000"/>
                    <a:lumOff val="25000"/>
                  </a:schemeClr>
                </a:solidFill>
              </a:rPr>
              <a:t>patients who score positive on the universal screen</a:t>
            </a:r>
          </a:p>
        </p:txBody>
      </p:sp>
      <p:cxnSp>
        <p:nvCxnSpPr>
          <p:cNvPr id="5" name="Straight Arrow Connector 4" title="right arrow pointing to &quot;proceed to full screen&quot;"/>
          <p:cNvCxnSpPr/>
          <p:nvPr/>
        </p:nvCxnSpPr>
        <p:spPr>
          <a:xfrm>
            <a:off x="4703178" y="3516305"/>
            <a:ext cx="603504" cy="0"/>
          </a:xfrm>
          <a:prstGeom prst="straightConnector1">
            <a:avLst/>
          </a:prstGeom>
          <a:ln w="57150">
            <a:solidFill>
              <a:srgbClr val="E46C0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5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for Universal Screening</a:t>
            </a:r>
          </a:p>
        </p:txBody>
      </p:sp>
      <p:sp>
        <p:nvSpPr>
          <p:cNvPr id="3" name="Content Placeholder 2"/>
          <p:cNvSpPr>
            <a:spLocks noGrp="1"/>
          </p:cNvSpPr>
          <p:nvPr>
            <p:ph idx="1"/>
          </p:nvPr>
        </p:nvSpPr>
        <p:spPr/>
        <p:txBody>
          <a:bodyPr anchor="ctr">
            <a:noAutofit/>
          </a:bodyPr>
          <a:lstStyle/>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 condition should be a significant health problem.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 natural history of the condition should be understood.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There should be a recognizable latent or early symptomatic stage.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There should be a screening test/exam that can detect latent or early symptomatic stages of the disease &amp; is acceptable to the population.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There should be an acceptable treatment for people who have the disease.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Treatment in the latent or early symptomatic stages of the disease should favorably influence its course &amp; prognosis.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Facilities to diagnose &amp; treat patients should be available.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There should be an agreed policy on whom to treat as patients.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Case-finding should be a continuing process, not a “one-shot” project. </a:t>
            </a:r>
          </a:p>
          <a:p>
            <a:pPr marL="282575">
              <a:lnSpc>
                <a:spcPct val="100000"/>
              </a:lnSpc>
              <a:spcBef>
                <a:spcPts val="0"/>
              </a:spcBef>
              <a:spcAft>
                <a:spcPts val="1200"/>
              </a:spcAft>
              <a:buClr>
                <a:srgbClr val="E46C0A"/>
              </a:buClr>
              <a:buSzPct val="80000"/>
            </a:pPr>
            <a:r>
              <a:rPr lang="en-US" sz="1800" dirty="0">
                <a:latin typeface="Arial Narrow" panose="020B0606020202030204" pitchFamily="34" charset="0"/>
              </a:rPr>
              <a:t>The cost of diagnosis &amp; treatment should be reasonable in relation to medical care costs as a whole. </a:t>
            </a:r>
          </a:p>
        </p:txBody>
      </p:sp>
      <p:sp>
        <p:nvSpPr>
          <p:cNvPr id="4" name="Rectangle 3"/>
          <p:cNvSpPr/>
          <p:nvPr/>
        </p:nvSpPr>
        <p:spPr>
          <a:xfrm>
            <a:off x="6428770" y="6592753"/>
            <a:ext cx="2715230" cy="276999"/>
          </a:xfrm>
          <a:prstGeom prst="rect">
            <a:avLst/>
          </a:prstGeom>
        </p:spPr>
        <p:txBody>
          <a:bodyPr wrap="none">
            <a:spAutoFit/>
          </a:bodyPr>
          <a:lstStyle/>
          <a:p>
            <a:r>
              <a:rPr lang="en-US" sz="1200" b="1" dirty="0"/>
              <a:t>(Wilson &amp; </a:t>
            </a:r>
            <a:r>
              <a:rPr lang="en-US" sz="1200" b="1" dirty="0" err="1"/>
              <a:t>Jungner</a:t>
            </a:r>
            <a:r>
              <a:rPr lang="en-US" sz="1200" b="1" dirty="0"/>
              <a:t>, 1968; </a:t>
            </a:r>
            <a:r>
              <a:rPr lang="en-US" sz="1200" b="1" dirty="0" err="1"/>
              <a:t>Whitby</a:t>
            </a:r>
            <a:r>
              <a:rPr lang="en-US" sz="1200" b="1" dirty="0"/>
              <a:t>, 1974)</a:t>
            </a:r>
            <a:endParaRPr lang="en-US" sz="1200" b="1" i="1" dirty="0"/>
          </a:p>
        </p:txBody>
      </p:sp>
    </p:spTree>
    <p:extLst>
      <p:ext uri="{BB962C8B-B14F-4D97-AF65-F5344CB8AC3E}">
        <p14:creationId xmlns:p14="http://schemas.microsoft.com/office/powerpoint/2010/main" val="15974396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20451</TotalTime>
  <Words>1398</Words>
  <Application>Microsoft Macintosh PowerPoint</Application>
  <PresentationFormat>On-screen Show (4:3)</PresentationFormat>
  <Paragraphs>103</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Arial Rounded MT Bold</vt:lpstr>
      <vt:lpstr>Calibri</vt:lpstr>
      <vt:lpstr>Calibri Light</vt:lpstr>
      <vt:lpstr>HelveticaNeue-Roman</vt:lpstr>
      <vt:lpstr>Times New Roman</vt:lpstr>
      <vt:lpstr>Office Theme</vt:lpstr>
      <vt:lpstr>Public Health </vt:lpstr>
      <vt:lpstr>The IOM Report in 1990 recommended  ‘the development of integrated service systems that link community-based screening and brief intervention to assessment and referral activities’.</vt:lpstr>
      <vt:lpstr>Substance use is a  public health problem</vt:lpstr>
      <vt:lpstr>fits within a larger  medical tradition </vt:lpstr>
      <vt:lpstr>Screening</vt:lpstr>
      <vt:lpstr>What is a blood pressure test?</vt:lpstr>
      <vt:lpstr>Principles of Early Disease Detection </vt:lpstr>
      <vt:lpstr>2 Levels of Screening</vt:lpstr>
      <vt:lpstr>Conditions for Universal Screening</vt:lpstr>
      <vt:lpstr>Universal Screening</vt:lpstr>
      <vt:lpstr>Universal Screening</vt:lpstr>
      <vt:lpstr>Rationale for Universal Screening</vt:lpstr>
      <vt:lpstr>This type of intervention fills the gap between primary prevention and more intensive treatment for those with SUDs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Microsoft Office User</cp:lastModifiedBy>
  <cp:revision>626</cp:revision>
  <dcterms:created xsi:type="dcterms:W3CDTF">2016-01-06T19:36:27Z</dcterms:created>
  <dcterms:modified xsi:type="dcterms:W3CDTF">2018-10-11T18:18:58Z</dcterms:modified>
</cp:coreProperties>
</file>