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9" r:id="rId3"/>
    <p:sldId id="270" r:id="rId4"/>
    <p:sldId id="262" r:id="rId5"/>
    <p:sldId id="271" r:id="rId6"/>
    <p:sldId id="260" r:id="rId7"/>
    <p:sldId id="272" r:id="rId8"/>
    <p:sldId id="273" r:id="rId9"/>
    <p:sldId id="268" r:id="rId10"/>
    <p:sldId id="274" r:id="rId11"/>
    <p:sldId id="265" r:id="rId12"/>
    <p:sldId id="267" r:id="rId13"/>
    <p:sldId id="27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9"/>
    <p:restoredTop sz="63916" autoAdjust="0"/>
  </p:normalViewPr>
  <p:slideViewPr>
    <p:cSldViewPr snapToGrid="0" snapToObjects="1">
      <p:cViewPr varScale="1">
        <p:scale>
          <a:sx n="115" d="100"/>
          <a:sy n="115" d="100"/>
        </p:scale>
        <p:origin x="504"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2F1C6-A995-4D43-AD24-42406EAC60AA}" type="datetimeFigureOut">
              <a:rPr lang="en-US" smtClean="0"/>
              <a:t>10/16/18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ED34D-5FDF-DA4A-B6E0-BCB70279E4F1}" type="slidenum">
              <a:rPr lang="en-US" smtClean="0"/>
              <a:t>‹#›</a:t>
            </a:fld>
            <a:endParaRPr lang="en-US"/>
          </a:p>
        </p:txBody>
      </p:sp>
    </p:spTree>
    <p:extLst>
      <p:ext uri="{BB962C8B-B14F-4D97-AF65-F5344CB8AC3E}">
        <p14:creationId xmlns:p14="http://schemas.microsoft.com/office/powerpoint/2010/main" val="452231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Ask: “How do you think</a:t>
            </a:r>
            <a:r>
              <a:rPr lang="en-US" baseline="0" dirty="0"/>
              <a:t> risky drinking impacts our society financially? What sorts of costs might be a product of risky drinking?” </a:t>
            </a:r>
          </a:p>
        </p:txBody>
      </p:sp>
      <p:sp>
        <p:nvSpPr>
          <p:cNvPr id="4" name="Slide Number Placeholder 3"/>
          <p:cNvSpPr>
            <a:spLocks noGrp="1"/>
          </p:cNvSpPr>
          <p:nvPr>
            <p:ph type="sldNum" sz="quarter" idx="5"/>
          </p:nvPr>
        </p:nvSpPr>
        <p:spPr/>
        <p:txBody>
          <a:bodyPr/>
          <a:lstStyle/>
          <a:p>
            <a:fld id="{8E9ED34D-5FDF-DA4A-B6E0-BCB70279E4F1}" type="slidenum">
              <a:rPr lang="en-US" smtClean="0"/>
              <a:t>2</a:t>
            </a:fld>
            <a:endParaRPr lang="en-US"/>
          </a:p>
        </p:txBody>
      </p:sp>
    </p:spTree>
    <p:extLst>
      <p:ext uri="{BB962C8B-B14F-4D97-AF65-F5344CB8AC3E}">
        <p14:creationId xmlns:p14="http://schemas.microsoft.com/office/powerpoint/2010/main" val="207351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t>
            </a:r>
            <a:r>
              <a:rPr lang="en-US" dirty="0"/>
              <a:t>a recent cost-effectiveness</a:t>
            </a:r>
            <a:r>
              <a:rPr lang="en-US" baseline="0" dirty="0"/>
              <a:t> analysis, it was found that for every dollar spent on SBIRT services, nearly $4 </a:t>
            </a:r>
            <a:r>
              <a:rPr lang="en-US" baseline="0"/>
              <a:t>were saved.”</a:t>
            </a:r>
            <a:endParaRPr lang="en-US"/>
          </a:p>
        </p:txBody>
      </p:sp>
      <p:sp>
        <p:nvSpPr>
          <p:cNvPr id="4" name="Slide Number Placeholder 3"/>
          <p:cNvSpPr>
            <a:spLocks noGrp="1"/>
          </p:cNvSpPr>
          <p:nvPr>
            <p:ph type="sldNum" sz="quarter" idx="10"/>
          </p:nvPr>
        </p:nvSpPr>
        <p:spPr/>
        <p:txBody>
          <a:bodyPr/>
          <a:lstStyle/>
          <a:p>
            <a:fld id="{8E9ED34D-5FDF-DA4A-B6E0-BCB70279E4F1}" type="slidenum">
              <a:rPr lang="en-US" smtClean="0"/>
              <a:t>12</a:t>
            </a:fld>
            <a:endParaRPr lang="en-US"/>
          </a:p>
        </p:txBody>
      </p:sp>
    </p:spTree>
    <p:extLst>
      <p:ext uri="{BB962C8B-B14F-4D97-AF65-F5344CB8AC3E}">
        <p14:creationId xmlns:p14="http://schemas.microsoft.com/office/powerpoint/2010/main" val="385766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“Most of the costs associated with substance use problems are not a result of addiction but of excessive use. It is not the red light people who are driving the cost of substance use it is the yellow light people.”</a:t>
            </a:r>
          </a:p>
          <a:p>
            <a:pPr eaLnBrk="1" hangingPunct="1">
              <a:spcBef>
                <a:spcPct val="0"/>
              </a:spcBef>
            </a:pPr>
            <a:endParaRPr lang="en-US" altLang="en-US" dirty="0"/>
          </a:p>
          <a:p>
            <a:pPr eaLnBrk="1" hangingPunct="1">
              <a:spcBef>
                <a:spcPct val="0"/>
              </a:spcBef>
            </a:pPr>
            <a:r>
              <a:rPr lang="en-US" altLang="en-US" dirty="0"/>
              <a:t>This is an animated slide.  After discussing click to start the animation sequence.</a:t>
            </a:r>
          </a:p>
        </p:txBody>
      </p:sp>
      <p:sp>
        <p:nvSpPr>
          <p:cNvPr id="4" name="Slide Number Placeholder 3"/>
          <p:cNvSpPr>
            <a:spLocks noGrp="1"/>
          </p:cNvSpPr>
          <p:nvPr>
            <p:ph type="sldNum" sz="quarter" idx="5"/>
          </p:nvPr>
        </p:nvSpPr>
        <p:spPr/>
        <p:txBody>
          <a:bodyPr/>
          <a:lstStyle/>
          <a:p>
            <a:fld id="{8E9ED34D-5FDF-DA4A-B6E0-BCB70279E4F1}" type="slidenum">
              <a:rPr lang="en-US" smtClean="0"/>
              <a:t>13</a:t>
            </a:fld>
            <a:endParaRPr lang="en-US"/>
          </a:p>
        </p:txBody>
      </p:sp>
    </p:spTree>
    <p:extLst>
      <p:ext uri="{BB962C8B-B14F-4D97-AF65-F5344CB8AC3E}">
        <p14:creationId xmlns:p14="http://schemas.microsoft.com/office/powerpoint/2010/main" val="199023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latest estimate regarding the costs associated with excessive drinking. These costs have risen approximately 26 billion dollars since 2006 when costs for excessive drinking totaled $223.5 billion dollars. In 2010, binge drinking accounted for $191.1</a:t>
            </a:r>
          </a:p>
          <a:p>
            <a:r>
              <a:rPr lang="en-US" dirty="0"/>
              <a:t>billion (76.7%) of costs; underage drinking $24.3 billion (9.7%) of costs; and drinking while pregnant $5.5 billion (2.2%) of costs. The median cost per state was $3.5 billion.”</a:t>
            </a:r>
          </a:p>
          <a:p>
            <a:endParaRPr lang="en-US" dirty="0"/>
          </a:p>
          <a:p>
            <a:r>
              <a:rPr lang="en-US" dirty="0"/>
              <a:t>Sacks, J.J, Gonzales, K.R., </a:t>
            </a:r>
            <a:r>
              <a:rPr lang="en-US" dirty="0" err="1"/>
              <a:t>Bouchery</a:t>
            </a:r>
            <a:r>
              <a:rPr lang="en-US" dirty="0"/>
              <a:t>, EE, </a:t>
            </a:r>
            <a:r>
              <a:rPr lang="en-US" dirty="0" err="1"/>
              <a:t>Tomedi</a:t>
            </a:r>
            <a:r>
              <a:rPr lang="en-US" dirty="0"/>
              <a:t>, L.E., &amp; Brewer, R.D. (2015). 2010 National and state costs of excessive alcohol consumption. </a:t>
            </a:r>
            <a:r>
              <a:rPr lang="en-US" i="1" dirty="0"/>
              <a:t>American Journal of Preventive Medicine</a:t>
            </a:r>
            <a:r>
              <a:rPr lang="en-US" dirty="0"/>
              <a:t>. 49, e73-79.</a:t>
            </a:r>
          </a:p>
        </p:txBody>
      </p:sp>
      <p:sp>
        <p:nvSpPr>
          <p:cNvPr id="4" name="Slide Number Placeholder 3"/>
          <p:cNvSpPr>
            <a:spLocks noGrp="1"/>
          </p:cNvSpPr>
          <p:nvPr>
            <p:ph type="sldNum" sz="quarter" idx="5"/>
          </p:nvPr>
        </p:nvSpPr>
        <p:spPr/>
        <p:txBody>
          <a:bodyPr/>
          <a:lstStyle/>
          <a:p>
            <a:fld id="{8E9ED34D-5FDF-DA4A-B6E0-BCB70279E4F1}" type="slidenum">
              <a:rPr lang="en-US" smtClean="0"/>
              <a:t>3</a:t>
            </a:fld>
            <a:endParaRPr lang="en-US"/>
          </a:p>
        </p:txBody>
      </p:sp>
    </p:spTree>
    <p:extLst>
      <p:ext uri="{BB962C8B-B14F-4D97-AF65-F5344CB8AC3E}">
        <p14:creationId xmlns:p14="http://schemas.microsoft.com/office/powerpoint/2010/main" val="148966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“Costs associated with excessive drinking</a:t>
            </a:r>
            <a:r>
              <a:rPr lang="en-US" baseline="0" dirty="0"/>
              <a:t> can be broken down into different domains.</a:t>
            </a:r>
            <a:r>
              <a:rPr lang="en-US" dirty="0"/>
              <a:t> The list here</a:t>
            </a:r>
            <a:r>
              <a:rPr lang="en-US" baseline="0" dirty="0"/>
              <a:t> </a:t>
            </a:r>
            <a:r>
              <a:rPr lang="en-US" dirty="0"/>
              <a:t>highlights some of the top costs of excessive drinking.”</a:t>
            </a:r>
          </a:p>
          <a:p>
            <a:endParaRPr lang="en-US" dirty="0"/>
          </a:p>
        </p:txBody>
      </p:sp>
      <p:sp>
        <p:nvSpPr>
          <p:cNvPr id="4" name="Slide Number Placeholder 3"/>
          <p:cNvSpPr>
            <a:spLocks noGrp="1"/>
          </p:cNvSpPr>
          <p:nvPr>
            <p:ph type="sldNum" sz="quarter" idx="10"/>
          </p:nvPr>
        </p:nvSpPr>
        <p:spPr/>
        <p:txBody>
          <a:bodyPr/>
          <a:lstStyle/>
          <a:p>
            <a:fld id="{B41F2865-09D8-478F-9D7C-9E9E889C9928}" type="slidenum">
              <a:rPr lang="en-US" smtClean="0"/>
              <a:pPr/>
              <a:t>4</a:t>
            </a:fld>
            <a:endParaRPr lang="en-US" dirty="0"/>
          </a:p>
        </p:txBody>
      </p:sp>
    </p:spTree>
    <p:extLst>
      <p:ext uri="{BB962C8B-B14F-4D97-AF65-F5344CB8AC3E}">
        <p14:creationId xmlns:p14="http://schemas.microsoft.com/office/powerpoint/2010/main" val="343418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lots of ways in which risky drinking affects society financially. These include lost workplace productivity, healthcare expenses for acute and chronic effects, criminal justice costs, and costs associated with motor vehicle crashes.”</a:t>
            </a:r>
            <a:endParaRPr lang="en-US" dirty="0"/>
          </a:p>
        </p:txBody>
      </p:sp>
      <p:sp>
        <p:nvSpPr>
          <p:cNvPr id="4" name="Slide Number Placeholder 3"/>
          <p:cNvSpPr>
            <a:spLocks noGrp="1"/>
          </p:cNvSpPr>
          <p:nvPr>
            <p:ph type="sldNum" sz="quarter" idx="5"/>
          </p:nvPr>
        </p:nvSpPr>
        <p:spPr/>
        <p:txBody>
          <a:bodyPr/>
          <a:lstStyle/>
          <a:p>
            <a:fld id="{8E9ED34D-5FDF-DA4A-B6E0-BCB70279E4F1}" type="slidenum">
              <a:rPr lang="en-US" smtClean="0"/>
              <a:t>5</a:t>
            </a:fld>
            <a:endParaRPr lang="en-US"/>
          </a:p>
        </p:txBody>
      </p:sp>
    </p:spTree>
    <p:extLst>
      <p:ext uri="{BB962C8B-B14F-4D97-AF65-F5344CB8AC3E}">
        <p14:creationId xmlns:p14="http://schemas.microsoft.com/office/powerpoint/2010/main" val="149292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risky drinking impacts us financially by depleting our workforce. More</a:t>
            </a:r>
            <a:r>
              <a:rPr lang="en-US" baseline="0" dirty="0"/>
              <a:t> than 1 in 10 deaths among working age adults are caused by risky alcohol use.”</a:t>
            </a:r>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6</a:t>
            </a:fld>
            <a:endParaRPr lang="en-US"/>
          </a:p>
        </p:txBody>
      </p:sp>
    </p:spTree>
    <p:extLst>
      <p:ext uri="{BB962C8B-B14F-4D97-AF65-F5344CB8AC3E}">
        <p14:creationId xmlns:p14="http://schemas.microsoft.com/office/powerpoint/2010/main" val="156648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“Costs</a:t>
            </a:r>
            <a:r>
              <a:rPr lang="en-US" baseline="0" dirty="0"/>
              <a:t> attributable to alcohol vary by state. As you can seen in the green, California has the highest cost per state and North Dakota has the smallest. Some of this can be explained by differences in population size. On the right, in blue, are the economic cost of alcohol per drink. Here, we an see that there is great variability which is likely based on differences across states in other social determinants of health.</a:t>
            </a:r>
            <a:endParaRPr lang="en-US" dirty="0"/>
          </a:p>
        </p:txBody>
      </p:sp>
      <p:sp>
        <p:nvSpPr>
          <p:cNvPr id="4" name="Slide Number Placeholder 3"/>
          <p:cNvSpPr>
            <a:spLocks noGrp="1"/>
          </p:cNvSpPr>
          <p:nvPr>
            <p:ph type="sldNum" sz="quarter" idx="5"/>
          </p:nvPr>
        </p:nvSpPr>
        <p:spPr/>
        <p:txBody>
          <a:bodyPr/>
          <a:lstStyle/>
          <a:p>
            <a:fld id="{8E9ED34D-5FDF-DA4A-B6E0-BCB70279E4F1}" type="slidenum">
              <a:rPr lang="en-US" smtClean="0"/>
              <a:t>7</a:t>
            </a:fld>
            <a:endParaRPr lang="en-US"/>
          </a:p>
        </p:txBody>
      </p:sp>
    </p:spTree>
    <p:extLst>
      <p:ext uri="{BB962C8B-B14F-4D97-AF65-F5344CB8AC3E}">
        <p14:creationId xmlns:p14="http://schemas.microsoft.com/office/powerpoint/2010/main" val="70332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a:t>
            </a:r>
            <a:r>
              <a:rPr lang="en-US" baseline="0" dirty="0"/>
              <a:t> large portion of alcohol related costs are paid for by tax dollars collected through governmental agencies.”</a:t>
            </a:r>
            <a:endParaRPr lang="en-US" dirty="0"/>
          </a:p>
        </p:txBody>
      </p:sp>
      <p:sp>
        <p:nvSpPr>
          <p:cNvPr id="4" name="Slide Number Placeholder 3"/>
          <p:cNvSpPr>
            <a:spLocks noGrp="1"/>
          </p:cNvSpPr>
          <p:nvPr>
            <p:ph type="sldNum" sz="quarter" idx="5"/>
          </p:nvPr>
        </p:nvSpPr>
        <p:spPr/>
        <p:txBody>
          <a:bodyPr/>
          <a:lstStyle/>
          <a:p>
            <a:fld id="{8E9ED34D-5FDF-DA4A-B6E0-BCB70279E4F1}" type="slidenum">
              <a:rPr lang="en-US" smtClean="0"/>
              <a:t>8</a:t>
            </a:fld>
            <a:endParaRPr lang="en-US"/>
          </a:p>
        </p:txBody>
      </p:sp>
    </p:spTree>
    <p:extLst>
      <p:ext uri="{BB962C8B-B14F-4D97-AF65-F5344CB8AC3E}">
        <p14:creationId xmlns:p14="http://schemas.microsoft.com/office/powerpoint/2010/main" val="397487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“When we look at the costs associated with alcohol,</a:t>
            </a:r>
            <a:r>
              <a:rPr lang="en-US" baseline="0" dirty="0"/>
              <a:t> surprisingly to many, the costs are not primarily the byproduct of drinking by individuals with an alcohol use disorder, but, instead, from individuals who are drinking at risky levels.”</a:t>
            </a:r>
            <a:endParaRPr lang="en-US" dirty="0"/>
          </a:p>
        </p:txBody>
      </p:sp>
      <p:sp>
        <p:nvSpPr>
          <p:cNvPr id="4" name="Slide Number Placeholder 3"/>
          <p:cNvSpPr>
            <a:spLocks noGrp="1"/>
          </p:cNvSpPr>
          <p:nvPr>
            <p:ph type="sldNum" sz="quarter" idx="5"/>
          </p:nvPr>
        </p:nvSpPr>
        <p:spPr/>
        <p:txBody>
          <a:bodyPr/>
          <a:lstStyle/>
          <a:p>
            <a:fld id="{8E9ED34D-5FDF-DA4A-B6E0-BCB70279E4F1}" type="slidenum">
              <a:rPr lang="en-US" smtClean="0"/>
              <a:t>10</a:t>
            </a:fld>
            <a:endParaRPr lang="en-US"/>
          </a:p>
        </p:txBody>
      </p:sp>
    </p:spTree>
    <p:extLst>
      <p:ext uri="{BB962C8B-B14F-4D97-AF65-F5344CB8AC3E}">
        <p14:creationId xmlns:p14="http://schemas.microsoft.com/office/powerpoint/2010/main" val="48157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evidence-based strategies that have demonstrated efficacy for decreasing excessive alcohol consumption. Those evidence-based strategies include: increasing alcohol excise taxes, limiting alcohol outlet density, and commercial host liability. In addition, SBIRT for adults is listed as one of the evidence-based practices.”</a:t>
            </a:r>
          </a:p>
        </p:txBody>
      </p:sp>
      <p:sp>
        <p:nvSpPr>
          <p:cNvPr id="4" name="Slide Number Placeholder 3"/>
          <p:cNvSpPr>
            <a:spLocks noGrp="1"/>
          </p:cNvSpPr>
          <p:nvPr>
            <p:ph type="sldNum" sz="quarter" idx="10"/>
          </p:nvPr>
        </p:nvSpPr>
        <p:spPr/>
        <p:txBody>
          <a:bodyPr/>
          <a:lstStyle/>
          <a:p>
            <a:fld id="{B41F2865-09D8-478F-9D7C-9E9E889C9928}" type="slidenum">
              <a:rPr lang="en-US" smtClean="0"/>
              <a:pPr/>
              <a:t>11</a:t>
            </a:fld>
            <a:endParaRPr lang="en-US" dirty="0"/>
          </a:p>
        </p:txBody>
      </p:sp>
    </p:spTree>
    <p:extLst>
      <p:ext uri="{BB962C8B-B14F-4D97-AF65-F5344CB8AC3E}">
        <p14:creationId xmlns:p14="http://schemas.microsoft.com/office/powerpoint/2010/main" val="120031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C3C8A8-0676-D948-A256-AA9BB33BD532}"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9B044-6DE5-204F-BD4C-17551925D832}" type="slidenum">
              <a:rPr lang="en-US" smtClean="0"/>
              <a:t>‹#›</a:t>
            </a:fld>
            <a:endParaRPr lang="en-US"/>
          </a:p>
        </p:txBody>
      </p:sp>
    </p:spTree>
    <p:extLst>
      <p:ext uri="{BB962C8B-B14F-4D97-AF65-F5344CB8AC3E}">
        <p14:creationId xmlns:p14="http://schemas.microsoft.com/office/powerpoint/2010/main" val="37280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3C8A8-0676-D948-A256-AA9BB33BD532}"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9B044-6DE5-204F-BD4C-17551925D832}" type="slidenum">
              <a:rPr lang="en-US" smtClean="0"/>
              <a:t>‹#›</a:t>
            </a:fld>
            <a:endParaRPr lang="en-US"/>
          </a:p>
        </p:txBody>
      </p:sp>
    </p:spTree>
    <p:extLst>
      <p:ext uri="{BB962C8B-B14F-4D97-AF65-F5344CB8AC3E}">
        <p14:creationId xmlns:p14="http://schemas.microsoft.com/office/powerpoint/2010/main" val="4026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3C8A8-0676-D948-A256-AA9BB33BD532}"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9B044-6DE5-204F-BD4C-17551925D832}" type="slidenum">
              <a:rPr lang="en-US" smtClean="0"/>
              <a:t>‹#›</a:t>
            </a:fld>
            <a:endParaRPr lang="en-US"/>
          </a:p>
        </p:txBody>
      </p:sp>
    </p:spTree>
    <p:extLst>
      <p:ext uri="{BB962C8B-B14F-4D97-AF65-F5344CB8AC3E}">
        <p14:creationId xmlns:p14="http://schemas.microsoft.com/office/powerpoint/2010/main" val="336398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3C8A8-0676-D948-A256-AA9BB33BD532}"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9B044-6DE5-204F-BD4C-17551925D832}" type="slidenum">
              <a:rPr lang="en-US" smtClean="0"/>
              <a:t>‹#›</a:t>
            </a:fld>
            <a:endParaRPr lang="en-US"/>
          </a:p>
        </p:txBody>
      </p:sp>
    </p:spTree>
    <p:extLst>
      <p:ext uri="{BB962C8B-B14F-4D97-AF65-F5344CB8AC3E}">
        <p14:creationId xmlns:p14="http://schemas.microsoft.com/office/powerpoint/2010/main" val="394786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3C8A8-0676-D948-A256-AA9BB33BD532}"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9B044-6DE5-204F-BD4C-17551925D832}" type="slidenum">
              <a:rPr lang="en-US" smtClean="0"/>
              <a:t>‹#›</a:t>
            </a:fld>
            <a:endParaRPr lang="en-US"/>
          </a:p>
        </p:txBody>
      </p:sp>
    </p:spTree>
    <p:extLst>
      <p:ext uri="{BB962C8B-B14F-4D97-AF65-F5344CB8AC3E}">
        <p14:creationId xmlns:p14="http://schemas.microsoft.com/office/powerpoint/2010/main" val="27811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C3C8A8-0676-D948-A256-AA9BB33BD532}"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9B044-6DE5-204F-BD4C-17551925D832}" type="slidenum">
              <a:rPr lang="en-US" smtClean="0"/>
              <a:t>‹#›</a:t>
            </a:fld>
            <a:endParaRPr lang="en-US"/>
          </a:p>
        </p:txBody>
      </p:sp>
    </p:spTree>
    <p:extLst>
      <p:ext uri="{BB962C8B-B14F-4D97-AF65-F5344CB8AC3E}">
        <p14:creationId xmlns:p14="http://schemas.microsoft.com/office/powerpoint/2010/main" val="158469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C3C8A8-0676-D948-A256-AA9BB33BD532}" type="datetimeFigureOut">
              <a:rPr lang="en-US" smtClean="0"/>
              <a:t>10/16/18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9B044-6DE5-204F-BD4C-17551925D832}" type="slidenum">
              <a:rPr lang="en-US" smtClean="0"/>
              <a:t>‹#›</a:t>
            </a:fld>
            <a:endParaRPr lang="en-US"/>
          </a:p>
        </p:txBody>
      </p:sp>
    </p:spTree>
    <p:extLst>
      <p:ext uri="{BB962C8B-B14F-4D97-AF65-F5344CB8AC3E}">
        <p14:creationId xmlns:p14="http://schemas.microsoft.com/office/powerpoint/2010/main" val="200412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C3C8A8-0676-D948-A256-AA9BB33BD532}" type="datetimeFigureOut">
              <a:rPr lang="en-US" smtClean="0"/>
              <a:t>10/16/18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9B044-6DE5-204F-BD4C-17551925D832}" type="slidenum">
              <a:rPr lang="en-US" smtClean="0"/>
              <a:t>‹#›</a:t>
            </a:fld>
            <a:endParaRPr lang="en-US"/>
          </a:p>
        </p:txBody>
      </p:sp>
    </p:spTree>
    <p:extLst>
      <p:ext uri="{BB962C8B-B14F-4D97-AF65-F5344CB8AC3E}">
        <p14:creationId xmlns:p14="http://schemas.microsoft.com/office/powerpoint/2010/main" val="429309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3C8A8-0676-D948-A256-AA9BB33BD532}" type="datetimeFigureOut">
              <a:rPr lang="en-US" smtClean="0"/>
              <a:t>10/16/18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9B044-6DE5-204F-BD4C-17551925D832}" type="slidenum">
              <a:rPr lang="en-US" smtClean="0"/>
              <a:t>‹#›</a:t>
            </a:fld>
            <a:endParaRPr lang="en-US"/>
          </a:p>
        </p:txBody>
      </p:sp>
    </p:spTree>
    <p:extLst>
      <p:ext uri="{BB962C8B-B14F-4D97-AF65-F5344CB8AC3E}">
        <p14:creationId xmlns:p14="http://schemas.microsoft.com/office/powerpoint/2010/main" val="131542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3C8A8-0676-D948-A256-AA9BB33BD532}"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9B044-6DE5-204F-BD4C-17551925D832}" type="slidenum">
              <a:rPr lang="en-US" smtClean="0"/>
              <a:t>‹#›</a:t>
            </a:fld>
            <a:endParaRPr lang="en-US"/>
          </a:p>
        </p:txBody>
      </p:sp>
    </p:spTree>
    <p:extLst>
      <p:ext uri="{BB962C8B-B14F-4D97-AF65-F5344CB8AC3E}">
        <p14:creationId xmlns:p14="http://schemas.microsoft.com/office/powerpoint/2010/main" val="27167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3C8A8-0676-D948-A256-AA9BB33BD532}"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9B044-6DE5-204F-BD4C-17551925D832}" type="slidenum">
              <a:rPr lang="en-US" smtClean="0"/>
              <a:t>‹#›</a:t>
            </a:fld>
            <a:endParaRPr lang="en-US"/>
          </a:p>
        </p:txBody>
      </p:sp>
    </p:spTree>
    <p:extLst>
      <p:ext uri="{BB962C8B-B14F-4D97-AF65-F5344CB8AC3E}">
        <p14:creationId xmlns:p14="http://schemas.microsoft.com/office/powerpoint/2010/main" val="115883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3C8A8-0676-D948-A256-AA9BB33BD532}" type="datetimeFigureOut">
              <a:rPr lang="en-US" smtClean="0"/>
              <a:t>10/16/18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9B044-6DE5-204F-BD4C-17551925D832}" type="slidenum">
              <a:rPr lang="en-US" smtClean="0"/>
              <a:t>‹#›</a:t>
            </a:fld>
            <a:endParaRPr lang="en-US"/>
          </a:p>
        </p:txBody>
      </p:sp>
    </p:spTree>
    <p:extLst>
      <p:ext uri="{BB962C8B-B14F-4D97-AF65-F5344CB8AC3E}">
        <p14:creationId xmlns:p14="http://schemas.microsoft.com/office/powerpoint/2010/main" val="3011012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Rationale: </a:t>
            </a:r>
            <a:r>
              <a:rPr lang="en-US" dirty="0"/>
              <a:t>Cost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8688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13BE0A-5CAE-1146-A1C8-73DD6185E58D}"/>
              </a:ext>
            </a:extLst>
          </p:cNvPr>
          <p:cNvSpPr>
            <a:spLocks noGrp="1"/>
          </p:cNvSpPr>
          <p:nvPr>
            <p:ph type="title"/>
          </p:nvPr>
        </p:nvSpPr>
        <p:spPr/>
        <p:txBody>
          <a:bodyPr>
            <a:normAutofit fontScale="90000"/>
          </a:bodyPr>
          <a:lstStyle/>
          <a:p>
            <a:r>
              <a:rPr lang="en-US" dirty="0"/>
              <a:t>Binge drinkers account for most of the cost</a:t>
            </a:r>
          </a:p>
        </p:txBody>
      </p:sp>
      <p:pic>
        <p:nvPicPr>
          <p:cNvPr id="3" name="Picture 2" title="Binge drinkers account for most of the cost graphic">
            <a:extLst>
              <a:ext uri="{FF2B5EF4-FFF2-40B4-BE49-F238E27FC236}">
                <a16:creationId xmlns:a16="http://schemas.microsoft.com/office/drawing/2014/main" id="{65BF6A42-9EAB-344B-8856-535777E2F81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772" y="0"/>
            <a:ext cx="9018739" cy="6858000"/>
          </a:xfrm>
          <a:prstGeom prst="rect">
            <a:avLst/>
          </a:prstGeom>
        </p:spPr>
      </p:pic>
    </p:spTree>
    <p:extLst>
      <p:ext uri="{BB962C8B-B14F-4D97-AF65-F5344CB8AC3E}">
        <p14:creationId xmlns:p14="http://schemas.microsoft.com/office/powerpoint/2010/main" val="164070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outlined image of man carrying large box on his ba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823" y="4572001"/>
            <a:ext cx="2086378" cy="2086378"/>
          </a:xfrm>
          <a:prstGeom prst="rect">
            <a:avLst/>
          </a:prstGeom>
        </p:spPr>
      </p:pic>
      <p:pic>
        <p:nvPicPr>
          <p:cNvPr id="5" name="Picture 4" title="outlined image of man carrying large box on his ba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142" y="4572001"/>
            <a:ext cx="2086378" cy="2086378"/>
          </a:xfrm>
          <a:prstGeom prst="rect">
            <a:avLst/>
          </a:prstGeom>
        </p:spPr>
      </p:pic>
      <p:pic>
        <p:nvPicPr>
          <p:cNvPr id="4" name="Picture 3" title="outlined image of man carrying large box on his ba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1"/>
            <a:ext cx="2086378" cy="2086378"/>
          </a:xfrm>
          <a:prstGeom prst="rect">
            <a:avLst/>
          </a:prstGeom>
        </p:spPr>
      </p:pic>
      <p:sp>
        <p:nvSpPr>
          <p:cNvPr id="2" name="Title 1"/>
          <p:cNvSpPr>
            <a:spLocks noGrp="1"/>
          </p:cNvSpPr>
          <p:nvPr>
            <p:ph type="title" idx="4294967295"/>
          </p:nvPr>
        </p:nvSpPr>
        <p:spPr>
          <a:xfrm>
            <a:off x="0" y="2398545"/>
            <a:ext cx="9144000" cy="1986456"/>
          </a:xfrm>
        </p:spPr>
        <p:txBody>
          <a:bodyPr>
            <a:noAutofit/>
          </a:bodyPr>
          <a:lstStyle/>
          <a:p>
            <a:pPr algn="ctr">
              <a:lnSpc>
                <a:spcPct val="100000"/>
              </a:lnSpc>
            </a:pPr>
            <a:r>
              <a:rPr lang="en-US" sz="3200" b="1" dirty="0">
                <a:solidFill>
                  <a:srgbClr val="00003A"/>
                </a:solidFill>
                <a:latin typeface="+mn-lt"/>
              </a:rPr>
              <a:t>Economic costs of excessive drinking is likely to increase placing an ever greater burden on the excessive drinker, their family, society, and taxpayers </a:t>
            </a:r>
          </a:p>
        </p:txBody>
      </p:sp>
      <p:pic>
        <p:nvPicPr>
          <p:cNvPr id="6" name="Picture 5" title="outlined image of man carrying large box on his ba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3504" y="4572001"/>
            <a:ext cx="2086378" cy="2086378"/>
          </a:xfrm>
          <a:prstGeom prst="rect">
            <a:avLst/>
          </a:prstGeom>
        </p:spPr>
      </p:pic>
      <p:sp>
        <p:nvSpPr>
          <p:cNvPr id="3" name="Rectangle 2"/>
          <p:cNvSpPr/>
          <p:nvPr/>
        </p:nvSpPr>
        <p:spPr>
          <a:xfrm>
            <a:off x="2" y="268068"/>
            <a:ext cx="9144000" cy="646331"/>
          </a:xfrm>
          <a:prstGeom prst="rect">
            <a:avLst/>
          </a:prstGeom>
        </p:spPr>
        <p:txBody>
          <a:bodyPr wrap="square">
            <a:spAutoFit/>
          </a:bodyPr>
          <a:lstStyle/>
          <a:p>
            <a:pPr algn="ctr"/>
            <a:r>
              <a:rPr lang="en-US" sz="3600" b="1" dirty="0">
                <a:solidFill>
                  <a:srgbClr val="000042"/>
                </a:solidFill>
              </a:rPr>
              <a:t>Excessive alcohol consumption is expensive</a:t>
            </a:r>
            <a:r>
              <a:rPr lang="en-US" sz="3600" dirty="0">
                <a:solidFill>
                  <a:srgbClr val="000042"/>
                </a:solidFill>
              </a:rPr>
              <a:t> </a:t>
            </a:r>
            <a:endParaRPr lang="en-US" sz="3600" dirty="0"/>
          </a:p>
        </p:txBody>
      </p:sp>
      <p:sp>
        <p:nvSpPr>
          <p:cNvPr id="8" name="Rectangle 7"/>
          <p:cNvSpPr/>
          <p:nvPr/>
        </p:nvSpPr>
        <p:spPr>
          <a:xfrm>
            <a:off x="2" y="1107782"/>
            <a:ext cx="9144000" cy="1323439"/>
          </a:xfrm>
          <a:prstGeom prst="rect">
            <a:avLst/>
          </a:prstGeom>
        </p:spPr>
        <p:txBody>
          <a:bodyPr wrap="square">
            <a:spAutoFit/>
          </a:bodyPr>
          <a:lstStyle/>
          <a:p>
            <a:pPr algn="ctr"/>
            <a:r>
              <a:rPr lang="en-US" sz="4000" b="1" dirty="0">
                <a:solidFill>
                  <a:srgbClr val="E46C0A"/>
                </a:solidFill>
              </a:rPr>
              <a:t>SBIRT is one of the evidence-based strategies to reduce costs</a:t>
            </a:r>
            <a:endParaRPr lang="en-US" sz="4000" dirty="0">
              <a:solidFill>
                <a:srgbClr val="E46C0A"/>
              </a:solidFill>
            </a:endParaRPr>
          </a:p>
        </p:txBody>
      </p:sp>
    </p:spTree>
    <p:extLst>
      <p:ext uri="{BB962C8B-B14F-4D97-AF65-F5344CB8AC3E}">
        <p14:creationId xmlns:p14="http://schemas.microsoft.com/office/powerpoint/2010/main" val="981549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Cost-Effectiveness Study</a:t>
            </a:r>
          </a:p>
        </p:txBody>
      </p:sp>
      <p:sp>
        <p:nvSpPr>
          <p:cNvPr id="3" name="Content Placeholder 2"/>
          <p:cNvSpPr>
            <a:spLocks noGrp="1"/>
          </p:cNvSpPr>
          <p:nvPr>
            <p:ph idx="1"/>
          </p:nvPr>
        </p:nvSpPr>
        <p:spPr/>
        <p:txBody>
          <a:bodyPr/>
          <a:lstStyle/>
          <a:p>
            <a:r>
              <a:rPr lang="en-US" b="1" spc="-14" dirty="0">
                <a:cs typeface="Arial"/>
              </a:rPr>
              <a:t>SBRT is</a:t>
            </a:r>
            <a:r>
              <a:rPr lang="en-US" b="1" spc="20" dirty="0">
                <a:cs typeface="Arial"/>
              </a:rPr>
              <a:t> </a:t>
            </a:r>
            <a:r>
              <a:rPr lang="en-US" b="1" spc="10" dirty="0">
                <a:cs typeface="Arial"/>
              </a:rPr>
              <a:t>cost-effective – for </a:t>
            </a:r>
            <a:r>
              <a:rPr lang="en-US" b="1" dirty="0">
                <a:cs typeface="Arial"/>
              </a:rPr>
              <a:t>every</a:t>
            </a:r>
            <a:r>
              <a:rPr lang="en-US" b="1" spc="95" dirty="0">
                <a:cs typeface="Arial"/>
              </a:rPr>
              <a:t> </a:t>
            </a:r>
            <a:r>
              <a:rPr lang="en-US" b="1" spc="17" dirty="0">
                <a:cs typeface="Arial"/>
              </a:rPr>
              <a:t>$1.00</a:t>
            </a:r>
            <a:r>
              <a:rPr lang="en-US" b="1" spc="75" dirty="0">
                <a:cs typeface="Arial"/>
              </a:rPr>
              <a:t> </a:t>
            </a:r>
            <a:r>
              <a:rPr lang="en-US" b="1" spc="7" dirty="0">
                <a:cs typeface="Arial"/>
              </a:rPr>
              <a:t>spent</a:t>
            </a:r>
            <a:r>
              <a:rPr lang="en-US" b="1" spc="92" dirty="0">
                <a:cs typeface="Arial"/>
              </a:rPr>
              <a:t> </a:t>
            </a:r>
            <a:r>
              <a:rPr lang="en-US" b="1" spc="24" dirty="0">
                <a:cs typeface="Arial"/>
              </a:rPr>
              <a:t>on</a:t>
            </a:r>
            <a:r>
              <a:rPr lang="en-US" b="1" spc="41" dirty="0">
                <a:cs typeface="Arial"/>
              </a:rPr>
              <a:t> </a:t>
            </a:r>
            <a:r>
              <a:rPr lang="en-US" b="1" spc="-48" dirty="0">
                <a:cs typeface="Arial"/>
              </a:rPr>
              <a:t>SBI</a:t>
            </a:r>
            <a:r>
              <a:rPr lang="en-US" b="1" spc="-126" dirty="0">
                <a:cs typeface="Arial"/>
              </a:rPr>
              <a:t>R</a:t>
            </a:r>
            <a:r>
              <a:rPr lang="en-US" b="1" spc="-17" dirty="0">
                <a:cs typeface="Arial"/>
              </a:rPr>
              <a:t>T</a:t>
            </a:r>
            <a:r>
              <a:rPr lang="en-US" b="1" spc="-7" dirty="0">
                <a:cs typeface="Arial"/>
              </a:rPr>
              <a:t> </a:t>
            </a:r>
            <a:r>
              <a:rPr lang="en-US" b="1" spc="-10" dirty="0">
                <a:cs typeface="Arial"/>
              </a:rPr>
              <a:t>services,</a:t>
            </a:r>
            <a:r>
              <a:rPr lang="en-US" b="1" spc="58" dirty="0">
                <a:cs typeface="Arial"/>
              </a:rPr>
              <a:t> </a:t>
            </a:r>
            <a:r>
              <a:rPr lang="en-US" b="1" spc="20" dirty="0">
                <a:cs typeface="Arial"/>
              </a:rPr>
              <a:t>$3.81</a:t>
            </a:r>
            <a:r>
              <a:rPr lang="en-US" b="1" spc="10" dirty="0">
                <a:cs typeface="Arial"/>
              </a:rPr>
              <a:t> </a:t>
            </a:r>
            <a:r>
              <a:rPr lang="en-US" b="1" spc="-3" dirty="0">
                <a:cs typeface="Arial"/>
              </a:rPr>
              <a:t>is</a:t>
            </a:r>
            <a:r>
              <a:rPr lang="en-US" b="1" spc="-31" dirty="0">
                <a:cs typeface="Arial"/>
              </a:rPr>
              <a:t> </a:t>
            </a:r>
            <a:r>
              <a:rPr lang="en-US" b="1" spc="-10" dirty="0">
                <a:cs typeface="Arial"/>
              </a:rPr>
              <a:t>saved</a:t>
            </a:r>
            <a:endParaRPr lang="en-US" b="1" dirty="0"/>
          </a:p>
          <a:p>
            <a:endParaRPr lang="en-US" dirty="0"/>
          </a:p>
        </p:txBody>
      </p:sp>
    </p:spTree>
    <p:extLst>
      <p:ext uri="{BB962C8B-B14F-4D97-AF65-F5344CB8AC3E}">
        <p14:creationId xmlns:p14="http://schemas.microsoft.com/office/powerpoint/2010/main" val="329313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background image with silver dollar signs">
            <a:extLst>
              <a:ext uri="{FF2B5EF4-FFF2-40B4-BE49-F238E27FC236}">
                <a16:creationId xmlns:a16="http://schemas.microsoft.com/office/drawing/2014/main" id="{2C9AB41D-257C-6642-B2D3-CEA8804F792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1051"/>
          <a:stretch/>
        </p:blipFill>
        <p:spPr>
          <a:xfrm>
            <a:off x="0" y="0"/>
            <a:ext cx="9144001" cy="6858000"/>
          </a:xfrm>
          <a:prstGeom prst="rect">
            <a:avLst/>
          </a:prstGeom>
        </p:spPr>
      </p:pic>
      <p:sp>
        <p:nvSpPr>
          <p:cNvPr id="4" name="TextBox 3">
            <a:extLst>
              <a:ext uri="{FF2B5EF4-FFF2-40B4-BE49-F238E27FC236}">
                <a16:creationId xmlns:a16="http://schemas.microsoft.com/office/drawing/2014/main" id="{4ABD7000-45C4-B34F-BF1F-7166EAF35608}"/>
              </a:ext>
            </a:extLst>
          </p:cNvPr>
          <p:cNvSpPr txBox="1"/>
          <p:nvPr/>
        </p:nvSpPr>
        <p:spPr>
          <a:xfrm>
            <a:off x="4727030" y="5139633"/>
            <a:ext cx="3557456" cy="707886"/>
          </a:xfrm>
          <a:prstGeom prst="rect">
            <a:avLst/>
          </a:prstGeom>
          <a:noFill/>
        </p:spPr>
        <p:txBody>
          <a:bodyPr wrap="square" rtlCol="0">
            <a:spAutoFit/>
          </a:bodyPr>
          <a:lstStyle/>
          <a:p>
            <a:r>
              <a:rPr lang="en-US" altLang="en-US" sz="4000" b="1" dirty="0">
                <a:solidFill>
                  <a:schemeClr val="bg1"/>
                </a:solidFill>
              </a:rPr>
              <a:t>Consider this…</a:t>
            </a:r>
          </a:p>
        </p:txBody>
      </p:sp>
      <p:sp>
        <p:nvSpPr>
          <p:cNvPr id="5" name="Rectangle 4">
            <a:extLst>
              <a:ext uri="{FF2B5EF4-FFF2-40B4-BE49-F238E27FC236}">
                <a16:creationId xmlns:a16="http://schemas.microsoft.com/office/drawing/2014/main" id="{DDF44115-881C-7648-83D3-59BFC507FDAA}"/>
              </a:ext>
            </a:extLst>
          </p:cNvPr>
          <p:cNvSpPr/>
          <p:nvPr/>
        </p:nvSpPr>
        <p:spPr>
          <a:xfrm>
            <a:off x="1657350" y="2450172"/>
            <a:ext cx="7465336" cy="2086725"/>
          </a:xfrm>
          <a:prstGeom prst="rect">
            <a:avLst/>
          </a:prstGeom>
          <a:noFill/>
        </p:spPr>
        <p:txBody>
          <a:bodyPr wrap="square">
            <a:spAutoFit/>
          </a:bodyPr>
          <a:lstStyle/>
          <a:p>
            <a:pPr lvl="0" algn="r">
              <a:lnSpc>
                <a:spcPct val="90000"/>
              </a:lnSpc>
              <a:spcBef>
                <a:spcPts val="1000"/>
              </a:spcBef>
            </a:pPr>
            <a:r>
              <a:rPr lang="en-US" altLang="en-US" sz="3600" b="1" dirty="0">
                <a:solidFill>
                  <a:prstClr val="white"/>
                </a:solidFill>
              </a:rPr>
              <a:t>Until such time as we acknowledge this fact, and address it appropriately, we are unlikely to make significant progress towards a solution.</a:t>
            </a:r>
          </a:p>
        </p:txBody>
      </p:sp>
      <p:sp>
        <p:nvSpPr>
          <p:cNvPr id="2" name="Title 1">
            <a:extLst>
              <a:ext uri="{FF2B5EF4-FFF2-40B4-BE49-F238E27FC236}">
                <a16:creationId xmlns:a16="http://schemas.microsoft.com/office/drawing/2014/main" id="{9CE0117E-C637-8643-A204-7BC377742339}"/>
              </a:ext>
            </a:extLst>
          </p:cNvPr>
          <p:cNvSpPr>
            <a:spLocks noGrp="1"/>
          </p:cNvSpPr>
          <p:nvPr>
            <p:ph type="title"/>
          </p:nvPr>
        </p:nvSpPr>
        <p:spPr>
          <a:xfrm>
            <a:off x="2532888" y="0"/>
            <a:ext cx="6611112" cy="2569464"/>
          </a:xfrm>
        </p:spPr>
        <p:txBody>
          <a:bodyPr anchor="ctr">
            <a:noAutofit/>
          </a:bodyPr>
          <a:lstStyle/>
          <a:p>
            <a:pPr algn="r"/>
            <a:r>
              <a:rPr lang="en-US" altLang="en-US" sz="3600" b="1" dirty="0">
                <a:solidFill>
                  <a:schemeClr val="bg1"/>
                </a:solidFill>
              </a:rPr>
              <a:t>The bulk of the societal, personal, and health care related costs are not a result of addiction but of excessive substance use.</a:t>
            </a:r>
            <a:endParaRPr lang="en-US" sz="3600" dirty="0"/>
          </a:p>
        </p:txBody>
      </p:sp>
    </p:spTree>
    <p:extLst>
      <p:ext uri="{BB962C8B-B14F-4D97-AF65-F5344CB8AC3E}">
        <p14:creationId xmlns:p14="http://schemas.microsoft.com/office/powerpoint/2010/main" val="285074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ycel\Pictures\Presentation Photos\126998137.jpg">
            <a:extLst>
              <a:ext uri="{FF2B5EF4-FFF2-40B4-BE49-F238E27FC236}">
                <a16:creationId xmlns:a16="http://schemas.microsoft.com/office/drawing/2014/main" id="{64CE5BCB-FF18-2F45-95C7-B6EA873992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5148"/>
            <a:ext cx="9144000" cy="6096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E6C44CC-B40A-1C45-BB0E-9CCB30654410}"/>
              </a:ext>
            </a:extLst>
          </p:cNvPr>
          <p:cNvSpPr txBox="1">
            <a:spLocks/>
          </p:cNvSpPr>
          <p:nvPr/>
        </p:nvSpPr>
        <p:spPr>
          <a:xfrm>
            <a:off x="2608941" y="4438730"/>
            <a:ext cx="6535059" cy="1409177"/>
          </a:xfrm>
          <a:prstGeom prst="rect">
            <a:avLst/>
          </a:prstGeom>
          <a:solidFill>
            <a:srgbClr val="FFD966">
              <a:alpha val="87843"/>
            </a:srgb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How do you think risky drinking impacts our society financially?</a:t>
            </a:r>
          </a:p>
        </p:txBody>
      </p:sp>
      <p:sp>
        <p:nvSpPr>
          <p:cNvPr id="2" name="Title 1">
            <a:extLst>
              <a:ext uri="{FF2B5EF4-FFF2-40B4-BE49-F238E27FC236}">
                <a16:creationId xmlns:a16="http://schemas.microsoft.com/office/drawing/2014/main" id="{0314B7A3-DFAD-174D-BAB5-6506B9351FF5}"/>
              </a:ext>
            </a:extLst>
          </p:cNvPr>
          <p:cNvSpPr>
            <a:spLocks noGrp="1"/>
          </p:cNvSpPr>
          <p:nvPr>
            <p:ph type="title"/>
          </p:nvPr>
        </p:nvSpPr>
        <p:spPr>
          <a:xfrm>
            <a:off x="0" y="1690844"/>
            <a:ext cx="2633472" cy="1069848"/>
          </a:xfrm>
          <a:solidFill>
            <a:srgbClr val="FFD966">
              <a:alpha val="87843"/>
            </a:srgbClr>
          </a:solidFill>
        </p:spPr>
        <p:txBody>
          <a:bodyPr vert="horz" lIns="91440" tIns="45720" rIns="91440" bIns="45720" rtlCol="0" anchor="ctr">
            <a:noAutofit/>
          </a:bodyPr>
          <a:lstStyle/>
          <a:p>
            <a:pPr defTabSz="914400">
              <a:lnSpc>
                <a:spcPct val="90000"/>
              </a:lnSpc>
              <a:spcBef>
                <a:spcPts val="1000"/>
              </a:spcBef>
              <a:buFont typeface="Arial" panose="020B0604020202020204" pitchFamily="34" charset="0"/>
            </a:pPr>
            <a:r>
              <a:rPr lang="en-US" b="1" dirty="0">
                <a:latin typeface="+mn-lt"/>
                <a:ea typeface="+mn-ea"/>
                <a:cs typeface="+mn-cs"/>
              </a:rPr>
              <a:t>Costs</a:t>
            </a:r>
          </a:p>
        </p:txBody>
      </p:sp>
    </p:spTree>
    <p:extLst>
      <p:ext uri="{BB962C8B-B14F-4D97-AF65-F5344CB8AC3E}">
        <p14:creationId xmlns:p14="http://schemas.microsoft.com/office/powerpoint/2010/main" val="263086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hutterstock_19457236">
            <a:extLst>
              <a:ext uri="{FF2B5EF4-FFF2-40B4-BE49-F238E27FC236}">
                <a16:creationId xmlns:a16="http://schemas.microsoft.com/office/drawing/2014/main" id="{5F936881-3D7F-5A40-BC52-1491EC0159A2}"/>
              </a:ext>
            </a:extLst>
          </p:cNvPr>
          <p:cNvPicPr>
            <a:picLocks noChangeAspect="1" noChangeArrowheads="1"/>
          </p:cNvPicPr>
          <p:nvPr/>
        </p:nvPicPr>
        <p:blipFill>
          <a:blip r:embed="rId3" cstate="print"/>
          <a:srcRect/>
          <a:stretch>
            <a:fillRect/>
          </a:stretch>
        </p:blipFill>
        <p:spPr bwMode="auto">
          <a:xfrm>
            <a:off x="0" y="-47625"/>
            <a:ext cx="9144000" cy="6905625"/>
          </a:xfrm>
          <a:prstGeom prst="rect">
            <a:avLst/>
          </a:prstGeom>
          <a:noFill/>
          <a:ln w="9525">
            <a:noFill/>
            <a:miter lim="800000"/>
            <a:headEnd/>
            <a:tailEnd/>
          </a:ln>
        </p:spPr>
      </p:pic>
      <p:sp>
        <p:nvSpPr>
          <p:cNvPr id="4" name="Rectangle 3" title="black background box">
            <a:extLst>
              <a:ext uri="{FF2B5EF4-FFF2-40B4-BE49-F238E27FC236}">
                <a16:creationId xmlns:a16="http://schemas.microsoft.com/office/drawing/2014/main" id="{B095B25D-2F77-D842-9BBC-0FEF6732AAF6}"/>
              </a:ext>
            </a:extLst>
          </p:cNvPr>
          <p:cNvSpPr/>
          <p:nvPr/>
        </p:nvSpPr>
        <p:spPr>
          <a:xfrm>
            <a:off x="0" y="3962400"/>
            <a:ext cx="9144000" cy="2209800"/>
          </a:xfrm>
          <a:prstGeom prst="rect">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5">
            <a:extLst>
              <a:ext uri="{FF2B5EF4-FFF2-40B4-BE49-F238E27FC236}">
                <a16:creationId xmlns:a16="http://schemas.microsoft.com/office/drawing/2014/main" id="{C6BA6D07-12D3-7144-8248-9BAC23B6D45F}"/>
              </a:ext>
            </a:extLst>
          </p:cNvPr>
          <p:cNvSpPr txBox="1">
            <a:spLocks noChangeArrowheads="1"/>
          </p:cNvSpPr>
          <p:nvPr/>
        </p:nvSpPr>
        <p:spPr bwMode="auto">
          <a:xfrm>
            <a:off x="138752" y="5672085"/>
            <a:ext cx="8839200" cy="338554"/>
          </a:xfrm>
          <a:prstGeom prst="rect">
            <a:avLst/>
          </a:prstGeom>
          <a:solidFill>
            <a:schemeClr val="tx1"/>
          </a:solidFill>
          <a:ln w="19050">
            <a:noFill/>
            <a:miter lim="800000"/>
            <a:headEnd/>
            <a:tailEnd/>
          </a:ln>
        </p:spPr>
        <p:txBody>
          <a:bodyPr wrap="square">
            <a:prstTxWarp prst="textNoShape">
              <a:avLst/>
            </a:prstTxWarp>
            <a:spAutoFit/>
          </a:bodyPr>
          <a:lstStyle/>
          <a:p>
            <a:pPr algn="r">
              <a:spcBef>
                <a:spcPts val="1200"/>
              </a:spcBef>
            </a:pPr>
            <a:r>
              <a:rPr lang="en-US" sz="1600" b="1" dirty="0">
                <a:solidFill>
                  <a:schemeClr val="bg1"/>
                </a:solidFill>
              </a:rPr>
              <a:t>(Sacks, Gonzales, </a:t>
            </a:r>
            <a:r>
              <a:rPr lang="en-US" sz="1600" b="1" dirty="0" err="1">
                <a:solidFill>
                  <a:schemeClr val="bg1"/>
                </a:solidFill>
              </a:rPr>
              <a:t>Bouchery</a:t>
            </a:r>
            <a:r>
              <a:rPr lang="en-US" sz="1600" b="1" dirty="0">
                <a:solidFill>
                  <a:schemeClr val="bg1"/>
                </a:solidFill>
              </a:rPr>
              <a:t>, </a:t>
            </a:r>
            <a:r>
              <a:rPr lang="en-US" sz="1600" b="1" dirty="0" err="1">
                <a:solidFill>
                  <a:schemeClr val="bg1"/>
                </a:solidFill>
              </a:rPr>
              <a:t>Tomedi</a:t>
            </a:r>
            <a:r>
              <a:rPr lang="en-US" sz="1600" b="1" dirty="0">
                <a:solidFill>
                  <a:schemeClr val="bg1"/>
                </a:solidFill>
              </a:rPr>
              <a:t>, and Brewer, 2015)</a:t>
            </a:r>
          </a:p>
        </p:txBody>
      </p:sp>
      <p:sp>
        <p:nvSpPr>
          <p:cNvPr id="2" name="Title 1">
            <a:extLst>
              <a:ext uri="{FF2B5EF4-FFF2-40B4-BE49-F238E27FC236}">
                <a16:creationId xmlns:a16="http://schemas.microsoft.com/office/drawing/2014/main" id="{DAC468F0-2DB4-8A4C-9932-CA0B2741D254}"/>
              </a:ext>
            </a:extLst>
          </p:cNvPr>
          <p:cNvSpPr>
            <a:spLocks noGrp="1"/>
          </p:cNvSpPr>
          <p:nvPr>
            <p:ph type="title"/>
          </p:nvPr>
        </p:nvSpPr>
        <p:spPr>
          <a:xfrm>
            <a:off x="0" y="4289072"/>
            <a:ext cx="9144000" cy="1143000"/>
          </a:xfrm>
        </p:spPr>
        <p:txBody>
          <a:bodyPr>
            <a:noAutofit/>
          </a:bodyPr>
          <a:lstStyle/>
          <a:p>
            <a:r>
              <a:rPr lang="en-US" dirty="0">
                <a:solidFill>
                  <a:schemeClr val="bg1"/>
                </a:solidFill>
              </a:rPr>
              <a:t>Excessive Drinking Cost the US $249 billion in 2010</a:t>
            </a:r>
            <a:endParaRPr lang="en-US" dirty="0"/>
          </a:p>
        </p:txBody>
      </p:sp>
    </p:spTree>
    <p:extLst>
      <p:ext uri="{BB962C8B-B14F-4D97-AF65-F5344CB8AC3E}">
        <p14:creationId xmlns:p14="http://schemas.microsoft.com/office/powerpoint/2010/main" val="414959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background image with silver dollar signs"/>
          <p:cNvPicPr>
            <a:picLocks noChangeAspect="1"/>
          </p:cNvPicPr>
          <p:nvPr/>
        </p:nvPicPr>
        <p:blipFill rotWithShape="1">
          <a:blip r:embed="rId3" cstate="print">
            <a:extLst>
              <a:ext uri="{28A0092B-C50C-407E-A947-70E740481C1C}">
                <a14:useLocalDpi xmlns:a14="http://schemas.microsoft.com/office/drawing/2010/main" val="0"/>
              </a:ext>
            </a:extLst>
          </a:blip>
          <a:srcRect l="2454" r="8597"/>
          <a:stretch/>
        </p:blipFill>
        <p:spPr>
          <a:xfrm>
            <a:off x="-1" y="0"/>
            <a:ext cx="9144000" cy="6858000"/>
          </a:xfrm>
          <a:prstGeom prst="rect">
            <a:avLst/>
          </a:prstGeom>
        </p:spPr>
      </p:pic>
      <p:sp>
        <p:nvSpPr>
          <p:cNvPr id="2" name="Title 1"/>
          <p:cNvSpPr>
            <a:spLocks noGrp="1"/>
          </p:cNvSpPr>
          <p:nvPr>
            <p:ph type="title" idx="4294967295"/>
          </p:nvPr>
        </p:nvSpPr>
        <p:spPr>
          <a:xfrm>
            <a:off x="2278116" y="-43817"/>
            <a:ext cx="4587766" cy="1135117"/>
          </a:xfrm>
        </p:spPr>
        <p:txBody>
          <a:bodyPr>
            <a:normAutofit/>
          </a:bodyPr>
          <a:lstStyle/>
          <a:p>
            <a:pPr algn="ctr"/>
            <a:r>
              <a:rPr lang="en-US" sz="4800" dirty="0">
                <a:solidFill>
                  <a:schemeClr val="bg1"/>
                </a:solidFill>
                <a:latin typeface="+mn-lt"/>
              </a:rPr>
              <a:t>Costs include …</a:t>
            </a:r>
          </a:p>
        </p:txBody>
      </p:sp>
      <p:sp>
        <p:nvSpPr>
          <p:cNvPr id="3" name="TextBox 2"/>
          <p:cNvSpPr txBox="1"/>
          <p:nvPr/>
        </p:nvSpPr>
        <p:spPr>
          <a:xfrm>
            <a:off x="94591" y="1091300"/>
            <a:ext cx="8954815" cy="5016758"/>
          </a:xfrm>
          <a:prstGeom prst="rect">
            <a:avLst/>
          </a:prstGeom>
          <a:noFill/>
        </p:spPr>
        <p:txBody>
          <a:bodyPr wrap="square" rtlCol="0">
            <a:spAutoFit/>
          </a:bodyPr>
          <a:lstStyle/>
          <a:p>
            <a:pPr algn="r"/>
            <a:r>
              <a:rPr lang="en-US" sz="4000" dirty="0">
                <a:solidFill>
                  <a:schemeClr val="bg1"/>
                </a:solidFill>
              </a:rPr>
              <a:t>Motor vehicle crashes</a:t>
            </a:r>
          </a:p>
          <a:p>
            <a:pPr algn="r"/>
            <a:r>
              <a:rPr lang="en-US" sz="4000" dirty="0">
                <a:solidFill>
                  <a:schemeClr val="bg1"/>
                </a:solidFill>
              </a:rPr>
              <a:t>Specialty Care for Abuse/Dependence</a:t>
            </a:r>
          </a:p>
          <a:p>
            <a:pPr algn="r"/>
            <a:r>
              <a:rPr lang="en-US" sz="4000" dirty="0">
                <a:solidFill>
                  <a:schemeClr val="bg1"/>
                </a:solidFill>
              </a:rPr>
              <a:t>Criminal Justice corrections</a:t>
            </a:r>
          </a:p>
          <a:p>
            <a:pPr algn="r"/>
            <a:r>
              <a:rPr lang="en-US" sz="4000" dirty="0">
                <a:solidFill>
                  <a:schemeClr val="bg1"/>
                </a:solidFill>
              </a:rPr>
              <a:t>Alcohol-related crimes</a:t>
            </a:r>
          </a:p>
          <a:p>
            <a:pPr algn="r"/>
            <a:r>
              <a:rPr lang="en-US" sz="4000" dirty="0">
                <a:solidFill>
                  <a:schemeClr val="bg1"/>
                </a:solidFill>
              </a:rPr>
              <a:t>Hospitalizations</a:t>
            </a:r>
          </a:p>
          <a:p>
            <a:pPr algn="r"/>
            <a:r>
              <a:rPr lang="en-US" sz="4000" dirty="0">
                <a:solidFill>
                  <a:schemeClr val="bg1"/>
                </a:solidFill>
              </a:rPr>
              <a:t>Lost Productivity</a:t>
            </a:r>
          </a:p>
          <a:p>
            <a:pPr algn="r"/>
            <a:r>
              <a:rPr lang="en-US" sz="4000" dirty="0">
                <a:solidFill>
                  <a:schemeClr val="bg1"/>
                </a:solidFill>
              </a:rPr>
              <a:t>Mortality</a:t>
            </a:r>
          </a:p>
          <a:p>
            <a:pPr algn="r"/>
            <a:r>
              <a:rPr lang="en-US" sz="4000" dirty="0">
                <a:solidFill>
                  <a:schemeClr val="bg1"/>
                </a:solidFill>
              </a:rPr>
              <a:t>FASD</a:t>
            </a:r>
          </a:p>
        </p:txBody>
      </p:sp>
    </p:spTree>
    <p:extLst>
      <p:ext uri="{BB962C8B-B14F-4D97-AF65-F5344CB8AC3E}">
        <p14:creationId xmlns:p14="http://schemas.microsoft.com/office/powerpoint/2010/main" val="142154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0B7D69-781D-2A46-8F0D-3BA268AC0A9F}"/>
              </a:ext>
            </a:extLst>
          </p:cNvPr>
          <p:cNvSpPr>
            <a:spLocks noGrp="1"/>
          </p:cNvSpPr>
          <p:nvPr>
            <p:ph type="title"/>
          </p:nvPr>
        </p:nvSpPr>
        <p:spPr/>
        <p:txBody>
          <a:bodyPr/>
          <a:lstStyle/>
          <a:p>
            <a:r>
              <a:rPr lang="en-US" dirty="0"/>
              <a:t>Cost Breakdown</a:t>
            </a:r>
          </a:p>
        </p:txBody>
      </p:sp>
      <p:sp>
        <p:nvSpPr>
          <p:cNvPr id="3" name="Rectangle 2" title="tan background box">
            <a:extLst>
              <a:ext uri="{FF2B5EF4-FFF2-40B4-BE49-F238E27FC236}">
                <a16:creationId xmlns:a16="http://schemas.microsoft.com/office/drawing/2014/main" id="{789D6743-761C-D84C-A206-8CE11B2C14BC}"/>
              </a:ext>
            </a:extLst>
          </p:cNvPr>
          <p:cNvSpPr/>
          <p:nvPr/>
        </p:nvSpPr>
        <p:spPr>
          <a:xfrm>
            <a:off x="401062" y="0"/>
            <a:ext cx="8313677" cy="6858000"/>
          </a:xfrm>
          <a:prstGeom prst="rect">
            <a:avLst/>
          </a:prstGeom>
          <a:solidFill>
            <a:srgbClr val="E0D6C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title="cost breakdown graphic">
            <a:extLst>
              <a:ext uri="{FF2B5EF4-FFF2-40B4-BE49-F238E27FC236}">
                <a16:creationId xmlns:a16="http://schemas.microsoft.com/office/drawing/2014/main" id="{CC2182E8-9445-8249-A5D9-5B80E2577C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359298"/>
            <a:ext cx="9122277" cy="4863059"/>
          </a:xfrm>
          <a:prstGeom prst="rect">
            <a:avLst/>
          </a:prstGeom>
        </p:spPr>
      </p:pic>
    </p:spTree>
    <p:extLst>
      <p:ext uri="{BB962C8B-B14F-4D97-AF65-F5344CB8AC3E}">
        <p14:creationId xmlns:p14="http://schemas.microsoft.com/office/powerpoint/2010/main" val="181327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2040673"/>
          </a:xfrm>
        </p:spPr>
        <p:txBody>
          <a:bodyPr>
            <a:normAutofit/>
          </a:bodyPr>
          <a:lstStyle/>
          <a:p>
            <a:pPr algn="ctr"/>
            <a:r>
              <a:rPr lang="en-US" sz="3600" b="1" dirty="0">
                <a:solidFill>
                  <a:srgbClr val="00003A"/>
                </a:solidFill>
                <a:latin typeface="Calibri" pitchFamily="34" charset="0"/>
                <a:cs typeface="Calibri" pitchFamily="34" charset="0"/>
              </a:rPr>
              <a:t>Excessive drinking accounts for</a:t>
            </a:r>
            <a:br>
              <a:rPr lang="en-US" b="1" dirty="0">
                <a:solidFill>
                  <a:srgbClr val="00003A"/>
                </a:solidFill>
                <a:latin typeface="Calibri" pitchFamily="34" charset="0"/>
                <a:cs typeface="Calibri" pitchFamily="34" charset="0"/>
              </a:rPr>
            </a:br>
            <a:r>
              <a:rPr lang="en-US" b="1" dirty="0">
                <a:solidFill>
                  <a:srgbClr val="00003A"/>
                </a:solidFill>
                <a:latin typeface="Calibri" pitchFamily="34" charset="0"/>
                <a:cs typeface="Calibri" pitchFamily="34" charset="0"/>
              </a:rPr>
              <a:t> </a:t>
            </a:r>
            <a:r>
              <a:rPr lang="en-US" sz="4000" b="1" dirty="0">
                <a:solidFill>
                  <a:srgbClr val="005392"/>
                </a:solidFill>
                <a:latin typeface="Calibri" pitchFamily="34" charset="0"/>
                <a:cs typeface="Calibri" pitchFamily="34" charset="0"/>
              </a:rPr>
              <a:t>1 in 10 deaths </a:t>
            </a:r>
            <a:r>
              <a:rPr lang="en-US" sz="3600" b="1" dirty="0">
                <a:solidFill>
                  <a:srgbClr val="00003A"/>
                </a:solidFill>
                <a:latin typeface="Calibri" pitchFamily="34" charset="0"/>
                <a:cs typeface="Calibri" pitchFamily="34" charset="0"/>
              </a:rPr>
              <a:t>among working age adults</a:t>
            </a:r>
            <a:endParaRPr lang="en-US" sz="3600" dirty="0">
              <a:solidFill>
                <a:srgbClr val="00003A"/>
              </a:solidFill>
            </a:endParaRPr>
          </a:p>
        </p:txBody>
      </p:sp>
      <p:pic>
        <p:nvPicPr>
          <p:cNvPr id="3" name="Picture 2" title="wide photo of a group of business people"/>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7585" y="3055942"/>
            <a:ext cx="9161586" cy="3802058"/>
          </a:xfrm>
          <a:prstGeom prst="rect">
            <a:avLst/>
          </a:prstGeom>
        </p:spPr>
      </p:pic>
      <p:sp>
        <p:nvSpPr>
          <p:cNvPr id="4" name="TextBox 3"/>
          <p:cNvSpPr txBox="1"/>
          <p:nvPr/>
        </p:nvSpPr>
        <p:spPr>
          <a:xfrm>
            <a:off x="0" y="1951736"/>
            <a:ext cx="9144000" cy="1477328"/>
          </a:xfrm>
          <a:prstGeom prst="rect">
            <a:avLst/>
          </a:prstGeom>
          <a:noFill/>
        </p:spPr>
        <p:txBody>
          <a:bodyPr wrap="square" rtlCol="0">
            <a:spAutoFit/>
          </a:bodyPr>
          <a:lstStyle/>
          <a:p>
            <a:pPr algn="ctr"/>
            <a:r>
              <a:rPr lang="en-US" sz="3200" b="1" dirty="0"/>
              <a:t>Total deaths in Nevada that were alcohol attributable were </a:t>
            </a:r>
            <a:r>
              <a:rPr lang="en-US" sz="4000" b="1" dirty="0">
                <a:solidFill>
                  <a:srgbClr val="005392"/>
                </a:solidFill>
              </a:rPr>
              <a:t>11.6%</a:t>
            </a:r>
            <a:r>
              <a:rPr lang="en-US" sz="4000" b="1" dirty="0">
                <a:solidFill>
                  <a:srgbClr val="0055DE"/>
                </a:solidFill>
              </a:rPr>
              <a:t> </a:t>
            </a:r>
            <a:r>
              <a:rPr lang="en-US" sz="3200" b="1" dirty="0"/>
              <a:t>of working age adults</a:t>
            </a:r>
            <a:endParaRPr lang="en-US" sz="2800" b="1" dirty="0"/>
          </a:p>
          <a:p>
            <a:endParaRPr lang="en-US" dirty="0"/>
          </a:p>
        </p:txBody>
      </p:sp>
    </p:spTree>
    <p:extLst>
      <p:ext uri="{BB962C8B-B14F-4D97-AF65-F5344CB8AC3E}">
        <p14:creationId xmlns:p14="http://schemas.microsoft.com/office/powerpoint/2010/main" val="296650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5D13E6-BD7E-EC49-84BE-D962274F2F22}"/>
              </a:ext>
            </a:extLst>
          </p:cNvPr>
          <p:cNvSpPr>
            <a:spLocks noGrp="1"/>
          </p:cNvSpPr>
          <p:nvPr>
            <p:ph type="title"/>
          </p:nvPr>
        </p:nvSpPr>
        <p:spPr/>
        <p:txBody>
          <a:bodyPr>
            <a:normAutofit/>
          </a:bodyPr>
          <a:lstStyle/>
          <a:p>
            <a:r>
              <a:rPr lang="en-US" dirty="0"/>
              <a:t>Costs vary throughout states &amp; D.C.</a:t>
            </a:r>
          </a:p>
        </p:txBody>
      </p:sp>
      <p:pic>
        <p:nvPicPr>
          <p:cNvPr id="3" name="Picture 2" title="Costs vary throughout states &amp; D.C.">
            <a:extLst>
              <a:ext uri="{FF2B5EF4-FFF2-40B4-BE49-F238E27FC236}">
                <a16:creationId xmlns:a16="http://schemas.microsoft.com/office/drawing/2014/main" id="{87B319FB-1FE9-134B-B356-5A582F16E08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61141" y="0"/>
            <a:ext cx="6993515" cy="6874582"/>
          </a:xfrm>
          <a:prstGeom prst="rect">
            <a:avLst/>
          </a:prstGeom>
        </p:spPr>
      </p:pic>
    </p:spTree>
    <p:extLst>
      <p:ext uri="{BB962C8B-B14F-4D97-AF65-F5344CB8AC3E}">
        <p14:creationId xmlns:p14="http://schemas.microsoft.com/office/powerpoint/2010/main" val="361025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D939C73-D69C-A84E-8F33-17981549F497}"/>
              </a:ext>
            </a:extLst>
          </p:cNvPr>
          <p:cNvSpPr>
            <a:spLocks noGrp="1"/>
          </p:cNvSpPr>
          <p:nvPr>
            <p:ph type="title"/>
          </p:nvPr>
        </p:nvSpPr>
        <p:spPr/>
        <p:txBody>
          <a:bodyPr/>
          <a:lstStyle/>
          <a:p>
            <a:r>
              <a:rPr lang="en-US" dirty="0"/>
              <a:t>Who Pays?</a:t>
            </a:r>
          </a:p>
        </p:txBody>
      </p:sp>
      <p:pic>
        <p:nvPicPr>
          <p:cNvPr id="3" name="Picture 2" title="Who Pays? graphic">
            <a:extLst>
              <a:ext uri="{FF2B5EF4-FFF2-40B4-BE49-F238E27FC236}">
                <a16:creationId xmlns:a16="http://schemas.microsoft.com/office/drawing/2014/main" id="{62438D9B-DFC8-4B42-9B75-F62CB49556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57617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oycel\Pictures\Presentation Photos\ThinkstockPhotos-72967164.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2042" r="8470"/>
          <a:stretch/>
        </p:blipFill>
        <p:spPr bwMode="auto">
          <a:xfrm>
            <a:off x="-19050" y="0"/>
            <a:ext cx="918210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idx="4294967295"/>
          </p:nvPr>
        </p:nvSpPr>
        <p:spPr>
          <a:xfrm>
            <a:off x="95252" y="3220104"/>
            <a:ext cx="8970579" cy="993227"/>
          </a:xfrm>
        </p:spPr>
        <p:txBody>
          <a:bodyPr>
            <a:noAutofit/>
          </a:bodyPr>
          <a:lstStyle/>
          <a:p>
            <a:pPr>
              <a:lnSpc>
                <a:spcPts val="4800"/>
              </a:lnSpc>
            </a:pPr>
            <a:r>
              <a:rPr lang="en-US" b="1" dirty="0">
                <a:solidFill>
                  <a:srgbClr val="ED7D31"/>
                </a:solidFill>
                <a:latin typeface="Arial Rounded MT Bold" panose="020F0704030504030204" pitchFamily="34" charset="0"/>
              </a:rPr>
              <a:t>SBIRT</a:t>
            </a:r>
            <a:endParaRPr lang="en-US" sz="4000" dirty="0">
              <a:solidFill>
                <a:srgbClr val="ED7D31"/>
              </a:solidFill>
              <a:latin typeface="+mn-lt"/>
            </a:endParaRPr>
          </a:p>
        </p:txBody>
      </p:sp>
      <p:sp>
        <p:nvSpPr>
          <p:cNvPr id="3" name="Content Placeholder 2"/>
          <p:cNvSpPr>
            <a:spLocks noGrp="1"/>
          </p:cNvSpPr>
          <p:nvPr>
            <p:ph idx="4294967295"/>
          </p:nvPr>
        </p:nvSpPr>
        <p:spPr>
          <a:xfrm>
            <a:off x="-1" y="3984082"/>
            <a:ext cx="9156525" cy="2364823"/>
          </a:xfrm>
        </p:spPr>
        <p:txBody>
          <a:bodyPr>
            <a:noAutofit/>
          </a:bodyPr>
          <a:lstStyle/>
          <a:p>
            <a:pPr marL="393700" indent="-268288">
              <a:lnSpc>
                <a:spcPct val="100000"/>
              </a:lnSpc>
              <a:spcBef>
                <a:spcPts val="0"/>
              </a:spcBef>
              <a:buClr>
                <a:srgbClr val="E46C0A"/>
              </a:buClr>
              <a:buSzPct val="80000"/>
            </a:pPr>
            <a:r>
              <a:rPr lang="en-US" sz="3600" b="1" dirty="0"/>
              <a:t>reduces short- &amp; long-term health care costs</a:t>
            </a:r>
            <a:endParaRPr lang="en-US" sz="3600" dirty="0"/>
          </a:p>
          <a:p>
            <a:pPr marL="393700" indent="-268288">
              <a:lnSpc>
                <a:spcPct val="100000"/>
              </a:lnSpc>
              <a:spcBef>
                <a:spcPts val="0"/>
              </a:spcBef>
              <a:buClr>
                <a:srgbClr val="E46C0A"/>
              </a:buClr>
              <a:buSzPct val="80000"/>
            </a:pPr>
            <a:r>
              <a:rPr lang="en-US" sz="3600" b="1" dirty="0">
                <a:solidFill>
                  <a:srgbClr val="00003A"/>
                </a:solidFill>
              </a:rPr>
              <a:t>saves lives &amp; money by intervening early </a:t>
            </a:r>
          </a:p>
          <a:p>
            <a:pPr marL="393700" indent="-268288">
              <a:lnSpc>
                <a:spcPct val="100000"/>
              </a:lnSpc>
              <a:spcBef>
                <a:spcPts val="0"/>
              </a:spcBef>
              <a:buClr>
                <a:srgbClr val="E46C0A"/>
              </a:buClr>
              <a:buSzPct val="80000"/>
            </a:pPr>
            <a:r>
              <a:rPr lang="en-US" sz="3600" b="1" dirty="0">
                <a:solidFill>
                  <a:srgbClr val="00003A"/>
                </a:solidFill>
              </a:rPr>
              <a:t>is consistent with overall support for Client wellness </a:t>
            </a:r>
          </a:p>
        </p:txBody>
      </p:sp>
      <p:sp>
        <p:nvSpPr>
          <p:cNvPr id="4" name="Rectangle 3"/>
          <p:cNvSpPr/>
          <p:nvPr/>
        </p:nvSpPr>
        <p:spPr>
          <a:xfrm>
            <a:off x="76202" y="683189"/>
            <a:ext cx="8991598" cy="2554545"/>
          </a:xfrm>
          <a:prstGeom prst="rect">
            <a:avLst/>
          </a:prstGeom>
        </p:spPr>
        <p:txBody>
          <a:bodyPr wrap="square">
            <a:spAutoFit/>
          </a:bodyPr>
          <a:lstStyle/>
          <a:p>
            <a:pPr algn="ctr">
              <a:lnSpc>
                <a:spcPct val="100000"/>
              </a:lnSpc>
              <a:spcBef>
                <a:spcPts val="0"/>
              </a:spcBef>
              <a:spcAft>
                <a:spcPts val="1800"/>
              </a:spcAft>
              <a:buClr>
                <a:srgbClr val="E46C0A"/>
              </a:buClr>
              <a:buSzPct val="80000"/>
            </a:pPr>
            <a:r>
              <a:rPr lang="en-US" sz="4000" b="1" dirty="0"/>
              <a:t>Late-stage intervention &amp; substance abuse treatment is expensive, &amp; the Client will often have developed comorbid health conditions</a:t>
            </a:r>
            <a:r>
              <a:rPr lang="en-US" sz="4000" dirty="0"/>
              <a:t>. </a:t>
            </a:r>
          </a:p>
        </p:txBody>
      </p:sp>
    </p:spTree>
    <p:extLst>
      <p:ext uri="{BB962C8B-B14F-4D97-AF65-F5344CB8AC3E}">
        <p14:creationId xmlns:p14="http://schemas.microsoft.com/office/powerpoint/2010/main" val="448652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TotalTime>
  <Words>812</Words>
  <Application>Microsoft Macintosh PowerPoint</Application>
  <PresentationFormat>On-screen Show (4:3)</PresentationFormat>
  <Paragraphs>60</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Rounded MT Bold</vt:lpstr>
      <vt:lpstr>Calibri</vt:lpstr>
      <vt:lpstr>Office Theme</vt:lpstr>
      <vt:lpstr>Rationale: Cost</vt:lpstr>
      <vt:lpstr>Costs</vt:lpstr>
      <vt:lpstr>Excessive Drinking Cost the US $249 billion in 2010</vt:lpstr>
      <vt:lpstr>Costs include …</vt:lpstr>
      <vt:lpstr>Cost Breakdown</vt:lpstr>
      <vt:lpstr>Excessive drinking accounts for  1 in 10 deaths among working age adults</vt:lpstr>
      <vt:lpstr>Costs vary throughout states &amp; D.C.</vt:lpstr>
      <vt:lpstr>Who Pays?</vt:lpstr>
      <vt:lpstr>SBIRT</vt:lpstr>
      <vt:lpstr>Binge drinkers account for most of the cost</vt:lpstr>
      <vt:lpstr>Economic costs of excessive drinking is likely to increase placing an ever greater burden on the excessive drinker, their family, society, and taxpayers </vt:lpstr>
      <vt:lpstr>Cost-Effectiveness Study</vt:lpstr>
      <vt:lpstr>The bulk of the societal, personal, and health care related costs are not a result of addiction but of excessive substance use.</vt:lpstr>
    </vt:vector>
  </TitlesOfParts>
  <Company>HSLIC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Cost</dc:title>
  <dc:creator>HSC Employee</dc:creator>
  <cp:lastModifiedBy>Microsoft Office User</cp:lastModifiedBy>
  <cp:revision>9</cp:revision>
  <dcterms:created xsi:type="dcterms:W3CDTF">2016-04-21T18:01:24Z</dcterms:created>
  <dcterms:modified xsi:type="dcterms:W3CDTF">2018-10-16T15:20:01Z</dcterms:modified>
</cp:coreProperties>
</file>