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2" r:id="rId4"/>
    <p:sldId id="258" r:id="rId5"/>
    <p:sldId id="273" r:id="rId6"/>
    <p:sldId id="260" r:id="rId7"/>
    <p:sldId id="262" r:id="rId8"/>
    <p:sldId id="263" r:id="rId9"/>
    <p:sldId id="264" r:id="rId10"/>
    <p:sldId id="265" r:id="rId11"/>
    <p:sldId id="266" r:id="rId12"/>
    <p:sldId id="267" r:id="rId13"/>
    <p:sldId id="268" r:id="rId14"/>
    <p:sldId id="269"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4"/>
    <p:restoredTop sz="62326" autoAdjust="0"/>
  </p:normalViewPr>
  <p:slideViewPr>
    <p:cSldViewPr snapToGrid="0" snapToObjects="1">
      <p:cViewPr varScale="1">
        <p:scale>
          <a:sx n="117" d="100"/>
          <a:sy n="117" d="100"/>
        </p:scale>
        <p:origin x="76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04F60-FF8D-FA47-A2A6-B9A70CBE48AE}" type="datetimeFigureOut">
              <a:rPr lang="en-US" smtClean="0"/>
              <a:t>10/16/18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AABBB-5B24-C049-92BB-678FCC817D57}" type="slidenum">
              <a:rPr lang="en-US" smtClean="0"/>
              <a:t>‹#›</a:t>
            </a:fld>
            <a:endParaRPr lang="en-US"/>
          </a:p>
        </p:txBody>
      </p:sp>
    </p:spTree>
    <p:extLst>
      <p:ext uri="{BB962C8B-B14F-4D97-AF65-F5344CB8AC3E}">
        <p14:creationId xmlns:p14="http://schemas.microsoft.com/office/powerpoint/2010/main" val="3804745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or may not have heard of the term SBIRT, which stands for Screening, Brief Intervention, and Referral to Treatment. What</a:t>
            </a:r>
            <a:r>
              <a:rPr lang="en-US" baseline="0" dirty="0"/>
              <a:t> is your guess about what SBIRT is and why it’s important?”</a:t>
            </a:r>
          </a:p>
          <a:p>
            <a:endParaRPr lang="en-US" baseline="0" dirty="0"/>
          </a:p>
          <a:p>
            <a:r>
              <a:rPr lang="en-US" baseline="0" dirty="0"/>
              <a:t>Purpose: The purpose of this slide is to activate prior knowledge which can lead to increased engagement and retention. </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2</a:t>
            </a:fld>
            <a:endParaRPr lang="en-US"/>
          </a:p>
        </p:txBody>
      </p:sp>
    </p:spTree>
    <p:extLst>
      <p:ext uri="{BB962C8B-B14F-4D97-AF65-F5344CB8AC3E}">
        <p14:creationId xmlns:p14="http://schemas.microsoft.com/office/powerpoint/2010/main" val="230755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SBIRT requires</a:t>
            </a:r>
            <a:r>
              <a:rPr lang="en-US" baseline="0" dirty="0"/>
              <a:t> training and ideally opportunities for practice with feedback, we have no evidence to suggest that certain professional groups conduct SBIRT better than others or that a certain level of training or years of experience are needed. Similarly, it is not required that an individual have medical training or a background in substance abuse counseling in order to effectively administer SBIRT.”</a:t>
            </a:r>
          </a:p>
          <a:p>
            <a:endParaRPr lang="en-US" baseline="0" dirty="0"/>
          </a:p>
          <a:p>
            <a:r>
              <a:rPr lang="en-US" baseline="0" dirty="0"/>
              <a:t>OPTIONAL QUESTION: “What interventionist characteristics would you hypothesize might be predictive of effectiveness?”</a:t>
            </a:r>
          </a:p>
          <a:p>
            <a:r>
              <a:rPr lang="en-US" baseline="0" dirty="0"/>
              <a:t>-Ideal answers: empathic, non-judgmental, etc. </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11</a:t>
            </a:fld>
            <a:endParaRPr lang="en-US"/>
          </a:p>
        </p:txBody>
      </p:sp>
    </p:spTree>
    <p:extLst>
      <p:ext uri="{BB962C8B-B14F-4D97-AF65-F5344CB8AC3E}">
        <p14:creationId xmlns:p14="http://schemas.microsoft.com/office/powerpoint/2010/main" val="185310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Medicare perspective, these are the different professional groups who</a:t>
            </a:r>
            <a:r>
              <a:rPr lang="en-US" baseline="0" dirty="0"/>
              <a:t> can bill for the provision of SBIRT services.”</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12</a:t>
            </a:fld>
            <a:endParaRPr lang="en-US"/>
          </a:p>
        </p:txBody>
      </p:sp>
    </p:spTree>
    <p:extLst>
      <p:ext uri="{BB962C8B-B14F-4D97-AF65-F5344CB8AC3E}">
        <p14:creationId xmlns:p14="http://schemas.microsoft.com/office/powerpoint/2010/main" val="164787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Nevada, the</a:t>
            </a:r>
            <a:r>
              <a:rPr lang="en-US" baseline="0" dirty="0"/>
              <a:t> following provider types are allowable under Medicaid.”</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13</a:t>
            </a:fld>
            <a:endParaRPr lang="en-US"/>
          </a:p>
        </p:txBody>
      </p:sp>
    </p:spTree>
    <p:extLst>
      <p:ext uri="{BB962C8B-B14F-4D97-AF65-F5344CB8AC3E}">
        <p14:creationId xmlns:p14="http://schemas.microsoft.com/office/powerpoint/2010/main" val="226969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settings, SBIRT</a:t>
            </a:r>
            <a:r>
              <a:rPr lang="en-US" baseline="0" dirty="0"/>
              <a:t> implementers have chosen to administer SBIRT using a team-based approach. By linking components of the SBIRT models onto the existing roles and responsibilities of staff, we may be able to maximize efficiency and effectiveness. For example, in a primary care clinic, a medical assistant or nurse could conduct screening as part of the larger triaging process, the provider could then conduct brief intervention with positive screens, and a behavioral health specialist could manage referral making for clients with a likely substance use disorder. There are many potential configurations.”</a:t>
            </a:r>
          </a:p>
          <a:p>
            <a:endParaRPr lang="en-US" baseline="0" dirty="0"/>
          </a:p>
          <a:p>
            <a:r>
              <a:rPr lang="en-US" baseline="0" dirty="0"/>
              <a:t>OPTIONAL QUESTIONS: “What are some potential advantages and disadvantages to conducting SBIRT using a team-based approach?” </a:t>
            </a:r>
          </a:p>
          <a:p>
            <a:r>
              <a:rPr lang="en-US" baseline="0" dirty="0"/>
              <a:t>                                      “What team members might be the best fit for the different SBIRT components in your setting?”</a:t>
            </a:r>
            <a:endParaRPr lang="en-US" dirty="0"/>
          </a:p>
          <a:p>
            <a:endParaRPr lang="en-US" dirty="0"/>
          </a:p>
          <a:p>
            <a:r>
              <a:rPr lang="en-US" dirty="0" err="1"/>
              <a:t>Ferrer</a:t>
            </a:r>
            <a:r>
              <a:rPr lang="en-US" dirty="0"/>
              <a:t>, R. L., </a:t>
            </a:r>
            <a:r>
              <a:rPr lang="en-US" dirty="0" err="1"/>
              <a:t>Mody</a:t>
            </a:r>
            <a:r>
              <a:rPr lang="en-US" dirty="0"/>
              <a:t>-Bailey, P., </a:t>
            </a:r>
            <a:r>
              <a:rPr lang="en-US" dirty="0" err="1"/>
              <a:t>Jaén</a:t>
            </a:r>
            <a:r>
              <a:rPr lang="en-US" dirty="0"/>
              <a:t>, C. R., </a:t>
            </a:r>
            <a:r>
              <a:rPr lang="en-US" dirty="0" err="1"/>
              <a:t>Gott</a:t>
            </a:r>
            <a:r>
              <a:rPr lang="en-US" dirty="0"/>
              <a:t>, S., &amp; Araujo, S. (2009). A medical</a:t>
            </a:r>
          </a:p>
          <a:p>
            <a:r>
              <a:rPr lang="en-US" dirty="0"/>
              <a:t>assistant–based program to promote healthy behaviors in primary care. Annals</a:t>
            </a:r>
          </a:p>
          <a:p>
            <a:r>
              <a:rPr lang="en-US" dirty="0"/>
              <a:t>of Family Medicine, 7(6), 504–512.</a:t>
            </a:r>
          </a:p>
          <a:p>
            <a:r>
              <a:rPr lang="en-US" dirty="0" err="1"/>
              <a:t>Grumbach</a:t>
            </a:r>
            <a:r>
              <a:rPr lang="en-US" dirty="0"/>
              <a:t>, K., &amp; </a:t>
            </a:r>
            <a:r>
              <a:rPr lang="en-US" dirty="0" err="1"/>
              <a:t>Bodenheimer</a:t>
            </a:r>
            <a:r>
              <a:rPr lang="en-US" dirty="0"/>
              <a:t>, T. (2004). Can health care teams improve primary</a:t>
            </a:r>
          </a:p>
          <a:p>
            <a:r>
              <a:rPr lang="en-US" dirty="0"/>
              <a:t>care practice? Journal of the American Medical Association, 291(10), 1246–</a:t>
            </a:r>
          </a:p>
          <a:p>
            <a:r>
              <a:rPr lang="en-US" dirty="0"/>
              <a:t>1251.</a:t>
            </a:r>
          </a:p>
          <a:p>
            <a:r>
              <a:rPr lang="en-US" dirty="0"/>
              <a:t>Hung, D. Y., </a:t>
            </a:r>
            <a:r>
              <a:rPr lang="en-US" dirty="0" err="1"/>
              <a:t>Rundall</a:t>
            </a:r>
            <a:r>
              <a:rPr lang="en-US" dirty="0"/>
              <a:t>, T. G., Crabtree, B. F., </a:t>
            </a:r>
            <a:r>
              <a:rPr lang="en-US" dirty="0" err="1"/>
              <a:t>Tallia</a:t>
            </a:r>
            <a:r>
              <a:rPr lang="en-US" dirty="0"/>
              <a:t>, A. F., Cohen, D. J., &amp; </a:t>
            </a:r>
            <a:r>
              <a:rPr lang="en-US" dirty="0" err="1"/>
              <a:t>Halpin</a:t>
            </a:r>
            <a:r>
              <a:rPr lang="en-US" dirty="0"/>
              <a:t>, H. A.</a:t>
            </a:r>
          </a:p>
          <a:p>
            <a:r>
              <a:rPr lang="en-US" dirty="0"/>
              <a:t>(2006). Influence of primary care practice and provider attributes on preventive</a:t>
            </a:r>
          </a:p>
          <a:p>
            <a:r>
              <a:rPr lang="en-US" dirty="0"/>
              <a:t>service delivery. American Journal of Preventive Medicine, 30(5), 413–422.</a:t>
            </a:r>
          </a:p>
          <a:p>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14</a:t>
            </a:fld>
            <a:endParaRPr lang="en-US"/>
          </a:p>
        </p:txBody>
      </p:sp>
    </p:spTree>
    <p:extLst>
      <p:ext uri="{BB962C8B-B14F-4D97-AF65-F5344CB8AC3E}">
        <p14:creationId xmlns:p14="http://schemas.microsoft.com/office/powerpoint/2010/main" val="212796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a short video that demonstrates an SBIRT Alcohol Screen Scenario</a:t>
            </a:r>
          </a:p>
          <a:p>
            <a:endParaRPr lang="en-US" baseline="0" dirty="0"/>
          </a:p>
          <a:p>
            <a:r>
              <a:rPr lang="en-US" sz="900" b="1" baseline="0" dirty="0"/>
              <a:t>Video: </a:t>
            </a:r>
            <a:r>
              <a:rPr lang="en-US" sz="900" b="0" baseline="0" dirty="0"/>
              <a:t>https://</a:t>
            </a:r>
            <a:r>
              <a:rPr lang="en-US" sz="900" b="0" baseline="0" dirty="0" err="1"/>
              <a:t>vimeo.com</a:t>
            </a:r>
            <a:r>
              <a:rPr lang="en-US" sz="900" b="0" baseline="0" dirty="0"/>
              <a:t>/234417516</a:t>
            </a:r>
          </a:p>
        </p:txBody>
      </p:sp>
      <p:sp>
        <p:nvSpPr>
          <p:cNvPr id="4" name="Slide Number Placeholder 3"/>
          <p:cNvSpPr>
            <a:spLocks noGrp="1"/>
          </p:cNvSpPr>
          <p:nvPr>
            <p:ph type="sldNum" sz="quarter" idx="5"/>
          </p:nvPr>
        </p:nvSpPr>
        <p:spPr/>
        <p:txBody>
          <a:bodyPr/>
          <a:lstStyle/>
          <a:p>
            <a:fld id="{DBAAABBB-5B24-C049-92BB-678FCC817D57}" type="slidenum">
              <a:rPr lang="en-US" smtClean="0"/>
              <a:t>15</a:t>
            </a:fld>
            <a:endParaRPr lang="en-US"/>
          </a:p>
        </p:txBody>
      </p:sp>
    </p:spTree>
    <p:extLst>
      <p:ext uri="{BB962C8B-B14F-4D97-AF65-F5344CB8AC3E}">
        <p14:creationId xmlns:p14="http://schemas.microsoft.com/office/powerpoint/2010/main" val="417428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“SBIRT is an acronym. S stands</a:t>
            </a:r>
            <a:r>
              <a:rPr lang="en-US" baseline="0" dirty="0"/>
              <a:t> for screening. Just like screening for any other medical issue, the point of screening is to identify individuals before they show symptoms and to quickly and efficiently provide an estimate of severity of risk. For those individuals who are determined to be at risk, BI, or brief intervention can be offered. Brief intervention is a conversation between a helping professional and a client focused on increasing motivation to change. Lastly, RT, or referral to treatment, is the linking of individuals with substance use disorders to specialty care. Motivational interviewing is a specific style of conversation that can be overlaid onto each component of the SBIRT approach.”</a:t>
            </a:r>
            <a:endParaRPr lang="en-US" dirty="0"/>
          </a:p>
        </p:txBody>
      </p:sp>
      <p:sp>
        <p:nvSpPr>
          <p:cNvPr id="4" name="Slide Number Placeholder 3"/>
          <p:cNvSpPr>
            <a:spLocks noGrp="1"/>
          </p:cNvSpPr>
          <p:nvPr>
            <p:ph type="sldNum" sz="quarter" idx="5"/>
          </p:nvPr>
        </p:nvSpPr>
        <p:spPr/>
        <p:txBody>
          <a:bodyPr/>
          <a:lstStyle/>
          <a:p>
            <a:fld id="{DBAAABBB-5B24-C049-92BB-678FCC817D57}" type="slidenum">
              <a:rPr lang="en-US" smtClean="0"/>
              <a:t>3</a:t>
            </a:fld>
            <a:endParaRPr lang="en-US"/>
          </a:p>
        </p:txBody>
      </p:sp>
    </p:spTree>
    <p:extLst>
      <p:ext uri="{BB962C8B-B14F-4D97-AF65-F5344CB8AC3E}">
        <p14:creationId xmlns:p14="http://schemas.microsoft.com/office/powerpoint/2010/main" val="296889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“SBIRT is really a public</a:t>
            </a:r>
            <a:r>
              <a:rPr lang="en-US" altLang="en-US" baseline="0" dirty="0"/>
              <a:t> health approach for addressing the issue of substance use. Public health intervention seek to promote health through organized efforts that target entire populations. SBIRT call for the universal screening of all individuals who pass through a given opportunistic setting., such as a primary care clinic, or a human services department. Through universal screening, we are able to quickly differentiate between those who have non-problematic use</a:t>
            </a:r>
            <a:endParaRPr lang="en-US" altLang="en-US" dirty="0"/>
          </a:p>
          <a:p>
            <a:endParaRPr lang="en-US" altLang="en-US" dirty="0"/>
          </a:p>
          <a:p>
            <a:r>
              <a:rPr lang="en-US" altLang="en-US" dirty="0"/>
              <a:t>SBIRT is able to accomplish each of these goals in a time, cost, and labor sensitive way. The concept of SBIRT really is simple. Use a public health approach to universally screen for substance use problems (i.e., excessive use). Screening can immediately rule out non-problem users and easily identify those who are at risk.</a:t>
            </a:r>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5308DE-E554-40F6-AD10-B5518E795478}" type="slidenum">
              <a:rPr lang="en-US" altLang="en-US"/>
              <a:pPr>
                <a:spcBef>
                  <a:spcPct val="0"/>
                </a:spcBef>
              </a:pPr>
              <a:t>4</a:t>
            </a:fld>
            <a:endParaRPr lang="en-US" altLang="en-US"/>
          </a:p>
        </p:txBody>
      </p:sp>
    </p:spTree>
    <p:extLst>
      <p:ext uri="{BB962C8B-B14F-4D97-AF65-F5344CB8AC3E}">
        <p14:creationId xmlns:p14="http://schemas.microsoft.com/office/powerpoint/2010/main" val="196714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“Some</a:t>
            </a:r>
            <a:r>
              <a:rPr lang="en-US" baseline="0" dirty="0"/>
              <a:t> of you may be familiar with the different levels of prevention. Primary prevention seeks to prevent disease before it ever occurs. A substance abuse primary prevention may work with grade school children to teach them about the risks of substance use in hopes of preventing initiation down the road. Tertiary prevention aims to minimize the impact of diseases once they have already developed. For substance abuse, this could involve treatment or interventions to prevent secondary problems. SBIRT comes between these two levels. I tis a secondary prevention effort. This means it is designed to detect individuals who are at high risk of developing a disease. SBIRT seeks to identify people at risk of developing a substance use disorder because of risky patterns of use. By identifying individuals early, less intensive interventions may be needed and the interventions that are offered may have a greater chance of being effective.</a:t>
            </a:r>
            <a:endParaRPr lang="en-US" dirty="0"/>
          </a:p>
        </p:txBody>
      </p:sp>
      <p:sp>
        <p:nvSpPr>
          <p:cNvPr id="4" name="Slide Number Placeholder 3"/>
          <p:cNvSpPr>
            <a:spLocks noGrp="1"/>
          </p:cNvSpPr>
          <p:nvPr>
            <p:ph type="sldNum" sz="quarter" idx="5"/>
          </p:nvPr>
        </p:nvSpPr>
        <p:spPr/>
        <p:txBody>
          <a:bodyPr/>
          <a:lstStyle/>
          <a:p>
            <a:fld id="{DBAAABBB-5B24-C049-92BB-678FCC817D57}" type="slidenum">
              <a:rPr lang="en-US" smtClean="0"/>
              <a:t>5</a:t>
            </a:fld>
            <a:endParaRPr lang="en-US"/>
          </a:p>
        </p:txBody>
      </p:sp>
    </p:spTree>
    <p:extLst>
      <p:ext uri="{BB962C8B-B14F-4D97-AF65-F5344CB8AC3E}">
        <p14:creationId xmlns:p14="http://schemas.microsoft.com/office/powerpoint/2010/main" val="289069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our current system, we tend to identify and offer</a:t>
            </a:r>
            <a:r>
              <a:rPr lang="en-US" altLang="en-US" baseline="0" dirty="0"/>
              <a:t> services to individuals who have already developed a </a:t>
            </a:r>
            <a:r>
              <a:rPr lang="en-US" altLang="en-US" dirty="0"/>
              <a:t>substance use disorders (the 5% red light people).  SBIRT identifies and provides services to those individuals as well as those who are at risk of developing a substance use disorder (the 20% yellow light people).</a:t>
            </a:r>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5126E2-104C-4AF7-929E-4B15F4CD6B26}" type="slidenum">
              <a:rPr lang="en-US" altLang="en-US"/>
              <a:pPr>
                <a:spcBef>
                  <a:spcPct val="0"/>
                </a:spcBef>
              </a:pPr>
              <a:t>6</a:t>
            </a:fld>
            <a:endParaRPr lang="en-US" altLang="en-US"/>
          </a:p>
        </p:txBody>
      </p:sp>
    </p:spTree>
    <p:extLst>
      <p:ext uri="{BB962C8B-B14F-4D97-AF65-F5344CB8AC3E}">
        <p14:creationId xmlns:p14="http://schemas.microsoft.com/office/powerpoint/2010/main" val="425611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core components of SBIRT that help us to define it. First, SBIRT calls for the universal screening of all clients that pass through a given settings. Second, it is important to use validated screening tools that have been shown to accurately delineate between different risk groups. In the SBIRT model, substance use is thought of a lying on a continuum from low to high risk. This is different from the traditional viewpoint that substance misuse in a dichotomous variable and a person is either dependent or not, or disordered or not. Forth, SBIRT can be conducted using different interpersonal styles. However, most experts agree that it is likely most effective when it is done in a client-centered style that seeks to draw out the client’s own motivation, versus instilling motivation from the outside. Lastly, the RT component of SBIRT is facilitated by the ability to conduct warm hand-offs between the opportunistic settings in which SBIRT is conducted and specialty treatment programs. </a:t>
            </a:r>
            <a:endParaRPr lang="en-US" dirty="0"/>
          </a:p>
          <a:p>
            <a:endParaRPr lang="en-US" dirty="0"/>
          </a:p>
          <a:p>
            <a:r>
              <a:rPr lang="en-US" dirty="0" err="1"/>
              <a:t>Fiellin</a:t>
            </a:r>
            <a:r>
              <a:rPr lang="en-US" dirty="0"/>
              <a:t>, D. A., Reid, M. C., &amp; O’Connor, P. G. (2000). Screening for alcohol problems</a:t>
            </a:r>
          </a:p>
          <a:p>
            <a:r>
              <a:rPr lang="en-US" dirty="0"/>
              <a:t>in primary care: A systematic review. Archives of Internal Medicine, 160(13),</a:t>
            </a:r>
          </a:p>
          <a:p>
            <a:r>
              <a:rPr lang="en-US" dirty="0"/>
              <a:t>1977–1989</a:t>
            </a:r>
          </a:p>
          <a:p>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7</a:t>
            </a:fld>
            <a:endParaRPr lang="en-US"/>
          </a:p>
        </p:txBody>
      </p:sp>
    </p:spTree>
    <p:extLst>
      <p:ext uri="{BB962C8B-B14F-4D97-AF65-F5344CB8AC3E}">
        <p14:creationId xmlns:p14="http://schemas.microsoft.com/office/powerpoint/2010/main" val="230695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model of substance abuse treatment that many of us operate in, there are two groups of people: those with a problem and those without a problem. Specialty treatment is the main option for people with a problem. The flaw in this system is that there is a really of spectrum of use. There are clients who are drinking at levels that put them at risk for developing an alcohol use disorders or suffering other health or psychosocial consequences because of their use who are not appropriate for specialty treatment, and instead have a good chance of responding to a brief intervention in a more general setting.”</a:t>
            </a:r>
          </a:p>
        </p:txBody>
      </p:sp>
      <p:sp>
        <p:nvSpPr>
          <p:cNvPr id="4" name="Slide Number Placeholder 3"/>
          <p:cNvSpPr>
            <a:spLocks noGrp="1"/>
          </p:cNvSpPr>
          <p:nvPr>
            <p:ph type="sldNum" sz="quarter" idx="10"/>
          </p:nvPr>
        </p:nvSpPr>
        <p:spPr/>
        <p:txBody>
          <a:bodyPr/>
          <a:lstStyle/>
          <a:p>
            <a:fld id="{A04499AF-CEDA-485B-A670-111BD837ED8A}" type="slidenum">
              <a:rPr lang="en-US" smtClean="0"/>
              <a:t>8</a:t>
            </a:fld>
            <a:endParaRPr lang="en-US"/>
          </a:p>
        </p:txBody>
      </p:sp>
    </p:spTree>
    <p:extLst>
      <p:ext uri="{BB962C8B-B14F-4D97-AF65-F5344CB8AC3E}">
        <p14:creationId xmlns:p14="http://schemas.microsoft.com/office/powerpoint/2010/main" val="424411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“SBIRT advocates pre-screening all adults (much like everyone is given a blood pressure test when they go to the doctor).  For those with a positive pre-screen we advocate conducting a full screen using a valid and reliable screening tool (AUDIT, DAST, ASSIST, CAGE, </a:t>
            </a:r>
            <a:r>
              <a:rPr lang="en-US" altLang="en-US" dirty="0" err="1"/>
              <a:t>etc</a:t>
            </a:r>
            <a:r>
              <a:rPr lang="en-US" altLang="en-US" dirty="0"/>
              <a:t>).  We can then provide a continuum of intervention based on individual need,</a:t>
            </a:r>
            <a:r>
              <a:rPr lang="en-US" altLang="en-US" baseline="0" dirty="0"/>
              <a:t> which may involve </a:t>
            </a:r>
            <a:r>
              <a:rPr lang="en-US" altLang="en-US" dirty="0"/>
              <a:t>brief intervention, multiple or extended brief interventions, brief treatment, or referral for traditional specialty care.</a:t>
            </a:r>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DD443B-63AB-4915-81D7-7E0D98ED3EAE}" type="slidenum">
              <a:rPr lang="en-US" altLang="en-US"/>
              <a:pPr>
                <a:spcBef>
                  <a:spcPct val="0"/>
                </a:spcBef>
              </a:pPr>
              <a:t>9</a:t>
            </a:fld>
            <a:endParaRPr lang="en-US" altLang="en-US"/>
          </a:p>
        </p:txBody>
      </p:sp>
    </p:spTree>
    <p:extLst>
      <p:ext uri="{BB962C8B-B14F-4D97-AF65-F5344CB8AC3E}">
        <p14:creationId xmlns:p14="http://schemas.microsoft.com/office/powerpoint/2010/main" val="231125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“SBIRT is an intervention that can be flexibly applied across a range of settings. The main criteria are</a:t>
            </a:r>
            <a:r>
              <a:rPr lang="en-US" baseline="0" dirty="0"/>
              <a:t> that there are community members who pass through the setting and a team of helping professionals who are committed to public health and willing to be trained. You can see here some of the settings in which SBIRT has already been applied.”</a:t>
            </a:r>
          </a:p>
          <a:p>
            <a:endParaRPr lang="en-US" baseline="0" dirty="0"/>
          </a:p>
          <a:p>
            <a:r>
              <a:rPr lang="en-US" baseline="0" dirty="0"/>
              <a:t>OPTIONAL QUESTION: “What other settings can you think of the might provide good opportunities to conduct SBIRT?”</a:t>
            </a:r>
          </a:p>
          <a:p>
            <a:endParaRPr lang="en-US" dirty="0"/>
          </a:p>
          <a:p>
            <a:endParaRPr lang="en-US" dirty="0"/>
          </a:p>
          <a:p>
            <a:r>
              <a:rPr lang="en-US" dirty="0"/>
              <a:t>Substance-use screening and interventions in dental practices Survey of practice-based research network dentists regarding current practices, policies and barriers Jennifer McNeely, MD, MS; Shana Wright, MPA; Abigail G. Matthews, PhD; John </a:t>
            </a:r>
            <a:r>
              <a:rPr lang="en-US" dirty="0" err="1"/>
              <a:t>Rotrosen</a:t>
            </a:r>
            <a:r>
              <a:rPr lang="en-US" dirty="0"/>
              <a:t>, MD; Donna Shelley, MD, MPH; Matthew P. Buchholz, MS; Frederick A. </a:t>
            </a:r>
            <a:r>
              <a:rPr lang="en-US" dirty="0" err="1"/>
              <a:t>Curro</a:t>
            </a:r>
            <a:r>
              <a:rPr lang="en-US" dirty="0"/>
              <a:t>, DMD, PhD</a:t>
            </a:r>
          </a:p>
          <a:p>
            <a:r>
              <a:rPr lang="pt-BR" dirty="0"/>
              <a:t>JADA 144(6) http://jada.ada.org June 2013 627-638</a:t>
            </a:r>
          </a:p>
          <a:p>
            <a:endParaRPr lang="pt-BR" dirty="0"/>
          </a:p>
          <a:p>
            <a:r>
              <a:rPr lang="en-US" dirty="0"/>
              <a:t>Journal of Substance Abuse Treatment 52 (2015) 67–72 Factors Associated With Provision of Addiction Treatment Information by Community Pharmacists☆ Nicholas E. </a:t>
            </a:r>
            <a:r>
              <a:rPr lang="en-US" dirty="0" err="1"/>
              <a:t>Hagemeier</a:t>
            </a:r>
            <a:r>
              <a:rPr lang="en-US" dirty="0"/>
              <a:t>, </a:t>
            </a:r>
            <a:r>
              <a:rPr lang="en-US" dirty="0" err="1"/>
              <a:t>PharmD</a:t>
            </a:r>
            <a:r>
              <a:rPr lang="en-US" dirty="0"/>
              <a:t>, Ph.D. a, ⁎, </a:t>
            </a:r>
            <a:r>
              <a:rPr lang="en-US" dirty="0" err="1"/>
              <a:t>Arsham</a:t>
            </a:r>
            <a:r>
              <a:rPr lang="en-US" dirty="0"/>
              <a:t> </a:t>
            </a:r>
            <a:r>
              <a:rPr lang="en-US" dirty="0" err="1"/>
              <a:t>Alamian</a:t>
            </a:r>
            <a:r>
              <a:rPr lang="en-US" dirty="0"/>
              <a:t>, MSc, Ph.D. b , Matthew M. </a:t>
            </a:r>
            <a:r>
              <a:rPr lang="en-US" dirty="0" err="1"/>
              <a:t>Murawski</a:t>
            </a:r>
            <a:r>
              <a:rPr lang="en-US" dirty="0"/>
              <a:t>, Ph.D. c , Robert P. Pack, M.P.H, Ph.D. b</a:t>
            </a:r>
          </a:p>
        </p:txBody>
      </p:sp>
      <p:sp>
        <p:nvSpPr>
          <p:cNvPr id="4" name="Slide Number Placeholder 3"/>
          <p:cNvSpPr>
            <a:spLocks noGrp="1"/>
          </p:cNvSpPr>
          <p:nvPr>
            <p:ph type="sldNum" sz="quarter" idx="10"/>
          </p:nvPr>
        </p:nvSpPr>
        <p:spPr/>
        <p:txBody>
          <a:bodyPr/>
          <a:lstStyle/>
          <a:p>
            <a:fld id="{A04499AF-CEDA-485B-A670-111BD837ED8A}" type="slidenum">
              <a:rPr lang="en-US" smtClean="0"/>
              <a:t>10</a:t>
            </a:fld>
            <a:endParaRPr lang="en-US"/>
          </a:p>
        </p:txBody>
      </p:sp>
    </p:spTree>
    <p:extLst>
      <p:ext uri="{BB962C8B-B14F-4D97-AF65-F5344CB8AC3E}">
        <p14:creationId xmlns:p14="http://schemas.microsoft.com/office/powerpoint/2010/main" val="369602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4573BB-E1F7-8440-ABF3-39F84A8444B7}"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351533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573BB-E1F7-8440-ABF3-39F84A8444B7}"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343439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573BB-E1F7-8440-ABF3-39F84A8444B7}"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21459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573BB-E1F7-8440-ABF3-39F84A8444B7}"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337253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573BB-E1F7-8440-ABF3-39F84A8444B7}"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418410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4573BB-E1F7-8440-ABF3-39F84A8444B7}"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365523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4573BB-E1F7-8440-ABF3-39F84A8444B7}" type="datetimeFigureOut">
              <a:rPr lang="en-US" smtClean="0"/>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102921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573BB-E1F7-8440-ABF3-39F84A8444B7}" type="datetimeFigureOut">
              <a:rPr lang="en-US" smtClean="0"/>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206400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573BB-E1F7-8440-ABF3-39F84A8444B7}" type="datetimeFigureOut">
              <a:rPr lang="en-US" smtClean="0"/>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91875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4573BB-E1F7-8440-ABF3-39F84A8444B7}"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382717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4573BB-E1F7-8440-ABF3-39F84A8444B7}"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0E9E-B4CA-754A-9DA7-70D5AA064B0F}" type="slidenum">
              <a:rPr lang="en-US" smtClean="0"/>
              <a:t>‹#›</a:t>
            </a:fld>
            <a:endParaRPr lang="en-US"/>
          </a:p>
        </p:txBody>
      </p:sp>
    </p:spTree>
    <p:extLst>
      <p:ext uri="{BB962C8B-B14F-4D97-AF65-F5344CB8AC3E}">
        <p14:creationId xmlns:p14="http://schemas.microsoft.com/office/powerpoint/2010/main" val="241237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573BB-E1F7-8440-ABF3-39F84A8444B7}" type="datetimeFigureOut">
              <a:rPr lang="en-US" smtClean="0"/>
              <a:t>10/16/18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20E9E-B4CA-754A-9DA7-70D5AA064B0F}" type="slidenum">
              <a:rPr lang="en-US" smtClean="0"/>
              <a:t>‹#›</a:t>
            </a:fld>
            <a:endParaRPr lang="en-US"/>
          </a:p>
        </p:txBody>
      </p:sp>
    </p:spTree>
    <p:extLst>
      <p:ext uri="{BB962C8B-B14F-4D97-AF65-F5344CB8AC3E}">
        <p14:creationId xmlns:p14="http://schemas.microsoft.com/office/powerpoint/2010/main" val="15096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SBIRT Overview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585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lipart image of chrome spring bent forward"/>
          <p:cNvPicPr>
            <a:picLocks noChangeAspect="1"/>
          </p:cNvPicPr>
          <p:nvPr/>
        </p:nvPicPr>
        <p:blipFill rotWithShape="1">
          <a:blip r:embed="rId3" cstate="print">
            <a:extLst>
              <a:ext uri="{28A0092B-C50C-407E-A947-70E740481C1C}">
                <a14:useLocalDpi xmlns:a14="http://schemas.microsoft.com/office/drawing/2010/main" val="0"/>
              </a:ext>
            </a:extLst>
          </a:blip>
          <a:srcRect r="2277" b="6411"/>
          <a:stretch/>
        </p:blipFill>
        <p:spPr>
          <a:xfrm>
            <a:off x="3895107" y="1831175"/>
            <a:ext cx="5248894" cy="5026825"/>
          </a:xfrm>
          <a:prstGeom prst="rect">
            <a:avLst/>
          </a:prstGeom>
        </p:spPr>
      </p:pic>
      <p:sp>
        <p:nvSpPr>
          <p:cNvPr id="3" name="Title 2"/>
          <p:cNvSpPr>
            <a:spLocks noGrp="1"/>
          </p:cNvSpPr>
          <p:nvPr>
            <p:ph type="title" idx="4294967295"/>
          </p:nvPr>
        </p:nvSpPr>
        <p:spPr>
          <a:xfrm>
            <a:off x="0" y="-1"/>
            <a:ext cx="9144000" cy="1603171"/>
          </a:xfrm>
        </p:spPr>
        <p:txBody>
          <a:bodyPr>
            <a:noAutofit/>
          </a:bodyPr>
          <a:lstStyle/>
          <a:p>
            <a:pPr algn="ctr"/>
            <a:r>
              <a:rPr lang="en-US" sz="4800" b="1" dirty="0">
                <a:solidFill>
                  <a:srgbClr val="005392"/>
                </a:solidFill>
                <a:latin typeface="Arial Rounded MT Bold" panose="020F0704030504030204" pitchFamily="34" charset="0"/>
              </a:rPr>
              <a:t>SBIRT</a:t>
            </a:r>
            <a:r>
              <a:rPr lang="en-US" sz="3600" dirty="0">
                <a:solidFill>
                  <a:srgbClr val="005392"/>
                </a:solidFill>
                <a:latin typeface="+mn-lt"/>
              </a:rPr>
              <a:t> </a:t>
            </a:r>
            <a:r>
              <a:rPr lang="en-US" sz="3600" b="1" dirty="0">
                <a:latin typeface="+mn-lt"/>
              </a:rPr>
              <a:t>is an intervention that can be </a:t>
            </a:r>
            <a:r>
              <a:rPr lang="en-US" sz="3600" b="1" dirty="0">
                <a:solidFill>
                  <a:srgbClr val="E46C0A"/>
                </a:solidFill>
                <a:latin typeface="+mn-lt"/>
              </a:rPr>
              <a:t>flexibly </a:t>
            </a:r>
            <a:r>
              <a:rPr lang="en-US" sz="3600" b="1" dirty="0">
                <a:latin typeface="+mn-lt"/>
              </a:rPr>
              <a:t>applied in </a:t>
            </a:r>
            <a:r>
              <a:rPr lang="en-US" sz="3600" b="1" dirty="0">
                <a:solidFill>
                  <a:srgbClr val="E46C0A"/>
                </a:solidFill>
                <a:latin typeface="+mn-lt"/>
              </a:rPr>
              <a:t>numerous </a:t>
            </a:r>
            <a:r>
              <a:rPr lang="en-US" sz="3600" b="1" dirty="0">
                <a:latin typeface="+mn-lt"/>
              </a:rPr>
              <a:t>clinical settings</a:t>
            </a:r>
          </a:p>
        </p:txBody>
      </p:sp>
      <p:sp>
        <p:nvSpPr>
          <p:cNvPr id="4" name="Content Placeholder 3"/>
          <p:cNvSpPr>
            <a:spLocks noGrp="1"/>
          </p:cNvSpPr>
          <p:nvPr>
            <p:ph idx="4294967295"/>
          </p:nvPr>
        </p:nvSpPr>
        <p:spPr>
          <a:xfrm>
            <a:off x="154380" y="1536464"/>
            <a:ext cx="6489865" cy="4867275"/>
          </a:xfrm>
        </p:spPr>
        <p:txBody>
          <a:bodyPr>
            <a:normAutofit fontScale="92500" lnSpcReduction="20000"/>
          </a:bodyPr>
          <a:lstStyle/>
          <a:p>
            <a:pPr>
              <a:buClr>
                <a:srgbClr val="E46C0A"/>
              </a:buClr>
              <a:buSzPct val="80000"/>
            </a:pPr>
            <a:r>
              <a:rPr lang="en-US" b="1" dirty="0"/>
              <a:t>Hospitals and Emergency Departments</a:t>
            </a:r>
          </a:p>
          <a:p>
            <a:pPr>
              <a:buClr>
                <a:srgbClr val="E46C0A"/>
              </a:buClr>
              <a:buSzPct val="80000"/>
            </a:pPr>
            <a:r>
              <a:rPr lang="en-US" b="1" dirty="0"/>
              <a:t>Primary Care and Urgent Centers</a:t>
            </a:r>
          </a:p>
          <a:p>
            <a:pPr>
              <a:buClr>
                <a:srgbClr val="E46C0A"/>
              </a:buClr>
              <a:buSzPct val="80000"/>
            </a:pPr>
            <a:r>
              <a:rPr lang="en-US" b="1" dirty="0"/>
              <a:t>Office and Clinical-based Practices</a:t>
            </a:r>
          </a:p>
          <a:p>
            <a:pPr>
              <a:buClr>
                <a:srgbClr val="E46C0A"/>
              </a:buClr>
              <a:buSzPct val="80000"/>
            </a:pPr>
            <a:r>
              <a:rPr lang="en-US" b="1" dirty="0"/>
              <a:t>Other Community Agency Settings</a:t>
            </a:r>
          </a:p>
          <a:p>
            <a:pPr>
              <a:buClr>
                <a:srgbClr val="E46C0A"/>
              </a:buClr>
              <a:buSzPct val="80000"/>
            </a:pPr>
            <a:r>
              <a:rPr lang="en-US" b="1" dirty="0"/>
              <a:t>Schools</a:t>
            </a:r>
          </a:p>
          <a:p>
            <a:pPr>
              <a:buClr>
                <a:srgbClr val="E46C0A"/>
              </a:buClr>
              <a:buSzPct val="80000"/>
            </a:pPr>
            <a:r>
              <a:rPr lang="en-US" b="1" dirty="0"/>
              <a:t>Dentist Offices</a:t>
            </a:r>
          </a:p>
          <a:p>
            <a:pPr>
              <a:buClr>
                <a:srgbClr val="E46C0A"/>
              </a:buClr>
              <a:buSzPct val="80000"/>
            </a:pPr>
            <a:r>
              <a:rPr lang="en-US" b="1" dirty="0"/>
              <a:t>Pharmacies</a:t>
            </a:r>
          </a:p>
          <a:p>
            <a:pPr>
              <a:buClr>
                <a:srgbClr val="E46C0A"/>
              </a:buClr>
              <a:buSzPct val="80000"/>
            </a:pPr>
            <a:r>
              <a:rPr lang="en-US" b="1" dirty="0"/>
              <a:t>Senior Centers</a:t>
            </a:r>
          </a:p>
          <a:p>
            <a:pPr>
              <a:buClr>
                <a:srgbClr val="E46C0A"/>
              </a:buClr>
              <a:buSzPct val="80000"/>
            </a:pPr>
            <a:r>
              <a:rPr lang="en-US" b="1" dirty="0"/>
              <a:t>Veterans Centers</a:t>
            </a:r>
          </a:p>
        </p:txBody>
      </p:sp>
      <p:sp>
        <p:nvSpPr>
          <p:cNvPr id="2" name="TextBox 1"/>
          <p:cNvSpPr txBox="1"/>
          <p:nvPr/>
        </p:nvSpPr>
        <p:spPr>
          <a:xfrm>
            <a:off x="2896713" y="6534367"/>
            <a:ext cx="6247288" cy="307777"/>
          </a:xfrm>
          <a:prstGeom prst="rect">
            <a:avLst/>
          </a:prstGeom>
          <a:noFill/>
        </p:spPr>
        <p:txBody>
          <a:bodyPr wrap="none" rtlCol="0">
            <a:spAutoFit/>
          </a:bodyPr>
          <a:lstStyle/>
          <a:p>
            <a:pPr algn="ctr"/>
            <a:r>
              <a:rPr lang="en-US" sz="1400" b="1" dirty="0"/>
              <a:t>(</a:t>
            </a:r>
            <a:r>
              <a:rPr lang="en-US" sz="1400" b="1" dirty="0" err="1"/>
              <a:t>Agerwala</a:t>
            </a:r>
            <a:r>
              <a:rPr lang="en-US" sz="1400" b="1" dirty="0"/>
              <a:t> &amp; </a:t>
            </a:r>
            <a:r>
              <a:rPr lang="en-US" sz="1400" b="1" dirty="0" err="1"/>
              <a:t>McCance</a:t>
            </a:r>
            <a:r>
              <a:rPr lang="en-US" sz="1400" b="1" dirty="0"/>
              <a:t>-Katz, 2012; McNeely et al., 2013; &amp; </a:t>
            </a:r>
            <a:r>
              <a:rPr lang="en-US" sz="1400" b="1" dirty="0" err="1"/>
              <a:t>Hagemeier</a:t>
            </a:r>
            <a:r>
              <a:rPr lang="en-US" sz="1400" b="1" dirty="0"/>
              <a:t> et al., 2015)</a:t>
            </a:r>
          </a:p>
        </p:txBody>
      </p:sp>
    </p:spTree>
    <p:extLst>
      <p:ext uri="{BB962C8B-B14F-4D97-AF65-F5344CB8AC3E}">
        <p14:creationId xmlns:p14="http://schemas.microsoft.com/office/powerpoint/2010/main" val="16404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lipart image of doctor figure standing next to oversized checkli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364093"/>
            <a:ext cx="3050207" cy="3474720"/>
          </a:xfrm>
          <a:prstGeom prst="rect">
            <a:avLst/>
          </a:prstGeom>
        </p:spPr>
      </p:pic>
      <p:sp>
        <p:nvSpPr>
          <p:cNvPr id="2" name="Title 1"/>
          <p:cNvSpPr>
            <a:spLocks noGrp="1"/>
          </p:cNvSpPr>
          <p:nvPr>
            <p:ph type="title"/>
          </p:nvPr>
        </p:nvSpPr>
        <p:spPr>
          <a:xfrm>
            <a:off x="14654" y="647701"/>
            <a:ext cx="9091246" cy="2266950"/>
          </a:xfrm>
        </p:spPr>
        <p:txBody>
          <a:bodyPr>
            <a:normAutofit/>
          </a:bodyPr>
          <a:lstStyle/>
          <a:p>
            <a:pPr algn="ctr"/>
            <a:r>
              <a:rPr lang="en-US" sz="4800" b="1" dirty="0">
                <a:solidFill>
                  <a:srgbClr val="005392"/>
                </a:solidFill>
                <a:latin typeface="Arial Rounded MT Bold" panose="020F0704030504030204" pitchFamily="34" charset="0"/>
              </a:rPr>
              <a:t>SBIRT</a:t>
            </a:r>
            <a:r>
              <a:rPr lang="en-US" sz="3600" b="1" dirty="0">
                <a:solidFill>
                  <a:srgbClr val="005392"/>
                </a:solidFill>
                <a:latin typeface="+mn-lt"/>
              </a:rPr>
              <a:t> </a:t>
            </a:r>
            <a:r>
              <a:rPr lang="en-US" sz="3600" b="1" dirty="0">
                <a:solidFill>
                  <a:srgbClr val="00003A"/>
                </a:solidFill>
                <a:latin typeface="+mn-lt"/>
              </a:rPr>
              <a:t>may be administered by individuals with or without medical training or prior experience in substance use counseling.</a:t>
            </a:r>
          </a:p>
        </p:txBody>
      </p:sp>
      <p:pic>
        <p:nvPicPr>
          <p:cNvPr id="4" name="Picture 3" title="clipart image of business man figure standing next to oversized checkli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4008" y="3379177"/>
            <a:ext cx="3311409" cy="3474720"/>
          </a:xfrm>
          <a:prstGeom prst="rect">
            <a:avLst/>
          </a:prstGeom>
        </p:spPr>
      </p:pic>
      <p:pic>
        <p:nvPicPr>
          <p:cNvPr id="5" name="Picture 4" title="clipart image of figure standing next to oversized checklist"/>
          <p:cNvPicPr>
            <a:picLocks noChangeAspect="1"/>
          </p:cNvPicPr>
          <p:nvPr/>
        </p:nvPicPr>
        <p:blipFill rotWithShape="1">
          <a:blip r:embed="rId5" cstate="print">
            <a:extLst>
              <a:ext uri="{28A0092B-C50C-407E-A947-70E740481C1C}">
                <a14:useLocalDpi xmlns:a14="http://schemas.microsoft.com/office/drawing/2010/main" val="0"/>
              </a:ext>
            </a:extLst>
          </a:blip>
          <a:srcRect r="7579"/>
          <a:stretch/>
        </p:blipFill>
        <p:spPr>
          <a:xfrm>
            <a:off x="6247317" y="3379176"/>
            <a:ext cx="2896683" cy="3474720"/>
          </a:xfrm>
          <a:prstGeom prst="rect">
            <a:avLst/>
          </a:prstGeom>
        </p:spPr>
      </p:pic>
      <p:sp>
        <p:nvSpPr>
          <p:cNvPr id="6" name="TextBox 5"/>
          <p:cNvSpPr txBox="1"/>
          <p:nvPr/>
        </p:nvSpPr>
        <p:spPr>
          <a:xfrm>
            <a:off x="6307815" y="2722629"/>
            <a:ext cx="2716769" cy="369332"/>
          </a:xfrm>
          <a:prstGeom prst="rect">
            <a:avLst/>
          </a:prstGeom>
          <a:noFill/>
        </p:spPr>
        <p:txBody>
          <a:bodyPr wrap="none" rtlCol="0">
            <a:spAutoFit/>
          </a:bodyPr>
          <a:lstStyle/>
          <a:p>
            <a:r>
              <a:rPr lang="en-US" b="1" dirty="0">
                <a:solidFill>
                  <a:srgbClr val="00003A"/>
                </a:solidFill>
              </a:rPr>
              <a:t>(</a:t>
            </a:r>
            <a:r>
              <a:rPr lang="en-US" b="1" dirty="0" err="1">
                <a:solidFill>
                  <a:srgbClr val="00003A"/>
                </a:solidFill>
              </a:rPr>
              <a:t>Davoudi</a:t>
            </a:r>
            <a:r>
              <a:rPr lang="en-US" b="1" dirty="0">
                <a:solidFill>
                  <a:srgbClr val="00003A"/>
                </a:solidFill>
              </a:rPr>
              <a:t> &amp; Rawson, 2010)</a:t>
            </a:r>
          </a:p>
        </p:txBody>
      </p:sp>
    </p:spTree>
    <p:extLst>
      <p:ext uri="{BB962C8B-B14F-4D97-AF65-F5344CB8AC3E}">
        <p14:creationId xmlns:p14="http://schemas.microsoft.com/office/powerpoint/2010/main" val="116747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1576552"/>
          </a:xfrm>
        </p:spPr>
        <p:txBody>
          <a:bodyPr>
            <a:normAutofit/>
          </a:bodyPr>
          <a:lstStyle/>
          <a:p>
            <a:pPr algn="ctr"/>
            <a:r>
              <a:rPr lang="en-US" sz="4000" b="1" dirty="0">
                <a:solidFill>
                  <a:srgbClr val="00003A"/>
                </a:solidFill>
                <a:latin typeface="+mn-lt"/>
              </a:rPr>
              <a:t>Who may provide SBIRT services under Medicare</a:t>
            </a:r>
          </a:p>
        </p:txBody>
      </p:sp>
      <p:pic>
        <p:nvPicPr>
          <p:cNvPr id="1026" name="Picture 2" descr="https://d1p42fqrbwqdsw.cloudfront.net/campaigns/organizer_images/000/024/723/original/open-uri20150407-3-1rw8z9z?14284326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176" b="23689"/>
          <a:stretch/>
        </p:blipFill>
        <p:spPr bwMode="auto">
          <a:xfrm>
            <a:off x="6621521" y="5450399"/>
            <a:ext cx="2194560" cy="138891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4294967295"/>
          </p:nvPr>
        </p:nvSpPr>
        <p:spPr>
          <a:xfrm>
            <a:off x="894602" y="1475776"/>
            <a:ext cx="6642100" cy="4827588"/>
          </a:xfrm>
        </p:spPr>
        <p:txBody>
          <a:bodyPr>
            <a:normAutofit/>
          </a:bodyPr>
          <a:lstStyle/>
          <a:p>
            <a:pPr marL="346075" indent="-346075">
              <a:buClr>
                <a:srgbClr val="E46C0A"/>
              </a:buClr>
              <a:buSzPct val="80000"/>
            </a:pPr>
            <a:r>
              <a:rPr lang="en-US" sz="3600" b="1" dirty="0">
                <a:solidFill>
                  <a:schemeClr val="tx1">
                    <a:lumMod val="75000"/>
                    <a:lumOff val="25000"/>
                  </a:schemeClr>
                </a:solidFill>
              </a:rPr>
              <a:t>Clinical Social Workers</a:t>
            </a:r>
          </a:p>
          <a:p>
            <a:pPr marL="346075" indent="-346075">
              <a:buClr>
                <a:srgbClr val="E46C0A"/>
              </a:buClr>
              <a:buSzPct val="80000"/>
            </a:pPr>
            <a:r>
              <a:rPr lang="en-US" sz="3600" b="1" dirty="0">
                <a:solidFill>
                  <a:schemeClr val="tx1">
                    <a:lumMod val="75000"/>
                    <a:lumOff val="25000"/>
                  </a:schemeClr>
                </a:solidFill>
              </a:rPr>
              <a:t>Clinical Psychologists</a:t>
            </a:r>
          </a:p>
          <a:p>
            <a:pPr marL="346075" indent="-346075">
              <a:buClr>
                <a:srgbClr val="E46C0A"/>
              </a:buClr>
              <a:buSzPct val="80000"/>
            </a:pPr>
            <a:r>
              <a:rPr lang="en-US" sz="3600" b="1" dirty="0">
                <a:solidFill>
                  <a:schemeClr val="tx1">
                    <a:lumMod val="75000"/>
                    <a:lumOff val="25000"/>
                  </a:schemeClr>
                </a:solidFill>
              </a:rPr>
              <a:t>Physicians</a:t>
            </a:r>
          </a:p>
          <a:p>
            <a:pPr marL="346075" indent="-346075">
              <a:buClr>
                <a:srgbClr val="E46C0A"/>
              </a:buClr>
              <a:buSzPct val="80000"/>
            </a:pPr>
            <a:r>
              <a:rPr lang="en-US" sz="3600" b="1" dirty="0">
                <a:solidFill>
                  <a:schemeClr val="tx1">
                    <a:lumMod val="75000"/>
                    <a:lumOff val="25000"/>
                  </a:schemeClr>
                </a:solidFill>
              </a:rPr>
              <a:t>Physician Assistants</a:t>
            </a:r>
          </a:p>
          <a:p>
            <a:pPr marL="346075" indent="-346075">
              <a:buClr>
                <a:srgbClr val="E46C0A"/>
              </a:buClr>
              <a:buSzPct val="80000"/>
            </a:pPr>
            <a:r>
              <a:rPr lang="en-US" sz="3600" b="1" dirty="0">
                <a:solidFill>
                  <a:schemeClr val="tx1">
                    <a:lumMod val="75000"/>
                    <a:lumOff val="25000"/>
                  </a:schemeClr>
                </a:solidFill>
              </a:rPr>
              <a:t>Nurse Practitioners</a:t>
            </a:r>
          </a:p>
          <a:p>
            <a:pPr marL="346075" indent="-346075">
              <a:buClr>
                <a:srgbClr val="E46C0A"/>
              </a:buClr>
              <a:buSzPct val="80000"/>
            </a:pPr>
            <a:r>
              <a:rPr lang="en-US" sz="3600" b="1" dirty="0">
                <a:solidFill>
                  <a:schemeClr val="tx1">
                    <a:lumMod val="75000"/>
                    <a:lumOff val="25000"/>
                  </a:schemeClr>
                </a:solidFill>
              </a:rPr>
              <a:t>Clinical Nurse Specialists</a:t>
            </a:r>
          </a:p>
          <a:p>
            <a:pPr marL="346075" indent="-346075">
              <a:buClr>
                <a:srgbClr val="E46C0A"/>
              </a:buClr>
              <a:buSzPct val="80000"/>
            </a:pPr>
            <a:r>
              <a:rPr lang="en-US" sz="3600" b="1" dirty="0">
                <a:solidFill>
                  <a:schemeClr val="tx1">
                    <a:lumMod val="75000"/>
                    <a:lumOff val="25000"/>
                  </a:schemeClr>
                </a:solidFill>
              </a:rPr>
              <a:t>Certified Nurse Midwifes</a:t>
            </a:r>
          </a:p>
        </p:txBody>
      </p:sp>
    </p:spTree>
    <p:extLst>
      <p:ext uri="{BB962C8B-B14F-4D97-AF65-F5344CB8AC3E}">
        <p14:creationId xmlns:p14="http://schemas.microsoft.com/office/powerpoint/2010/main" val="295124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297"/>
            <a:ext cx="9144000" cy="1355835"/>
          </a:xfrm>
        </p:spPr>
        <p:txBody>
          <a:bodyPr>
            <a:normAutofit/>
          </a:bodyPr>
          <a:lstStyle/>
          <a:p>
            <a:pPr algn="ctr"/>
            <a:r>
              <a:rPr lang="en-US" sz="4000" b="1" dirty="0">
                <a:solidFill>
                  <a:srgbClr val="00003A"/>
                </a:solidFill>
                <a:latin typeface="+mn-lt"/>
              </a:rPr>
              <a:t>Who may provide SBIRT services under </a:t>
            </a:r>
            <a:br>
              <a:rPr lang="en-US" sz="4000" b="1" dirty="0">
                <a:solidFill>
                  <a:srgbClr val="00003A"/>
                </a:solidFill>
                <a:latin typeface="+mn-lt"/>
              </a:rPr>
            </a:br>
            <a:r>
              <a:rPr lang="en-US" sz="4000" b="1" dirty="0">
                <a:solidFill>
                  <a:srgbClr val="00003A"/>
                </a:solidFill>
                <a:latin typeface="+mn-lt"/>
              </a:rPr>
              <a:t>Nevada Medicaid</a:t>
            </a:r>
          </a:p>
        </p:txBody>
      </p:sp>
      <p:sp>
        <p:nvSpPr>
          <p:cNvPr id="3" name="Content Placeholder 2"/>
          <p:cNvSpPr>
            <a:spLocks noGrp="1"/>
          </p:cNvSpPr>
          <p:nvPr>
            <p:ph idx="4294967295"/>
          </p:nvPr>
        </p:nvSpPr>
        <p:spPr>
          <a:xfrm>
            <a:off x="0" y="1497721"/>
            <a:ext cx="9144000" cy="5360279"/>
          </a:xfrm>
        </p:spPr>
        <p:txBody>
          <a:bodyPr>
            <a:noAutofit/>
          </a:bodyPr>
          <a:lstStyle/>
          <a:p>
            <a:pPr marL="690563" indent="-333375">
              <a:lnSpc>
                <a:spcPct val="100000"/>
              </a:lnSpc>
              <a:spcBef>
                <a:spcPts val="0"/>
              </a:spcBef>
              <a:spcAft>
                <a:spcPts val="600"/>
              </a:spcAft>
              <a:buClr>
                <a:srgbClr val="E46C0A"/>
              </a:buClr>
              <a:buSzPct val="80000"/>
            </a:pPr>
            <a:r>
              <a:rPr lang="en-US" sz="3200" b="1" dirty="0"/>
              <a:t>PT 12 - Hospital </a:t>
            </a:r>
            <a:r>
              <a:rPr lang="en-US" sz="3200" b="1" dirty="0" err="1"/>
              <a:t>Outclient</a:t>
            </a:r>
            <a:endParaRPr lang="en-US" sz="3200" b="1" dirty="0"/>
          </a:p>
          <a:p>
            <a:pPr marL="690563" indent="-333375">
              <a:lnSpc>
                <a:spcPct val="100000"/>
              </a:lnSpc>
              <a:spcBef>
                <a:spcPts val="0"/>
              </a:spcBef>
              <a:spcAft>
                <a:spcPts val="600"/>
              </a:spcAft>
              <a:buClr>
                <a:srgbClr val="E46C0A"/>
              </a:buClr>
              <a:buSzPct val="80000"/>
            </a:pPr>
            <a:r>
              <a:rPr lang="en-US" sz="3200" b="1" dirty="0"/>
              <a:t>PT 17 - Specialty 174:  Public Health</a:t>
            </a:r>
          </a:p>
          <a:p>
            <a:pPr marL="690563" indent="-333375">
              <a:lnSpc>
                <a:spcPct val="100000"/>
              </a:lnSpc>
              <a:spcBef>
                <a:spcPts val="0"/>
              </a:spcBef>
              <a:spcAft>
                <a:spcPts val="600"/>
              </a:spcAft>
              <a:buClr>
                <a:srgbClr val="E46C0A"/>
              </a:buClr>
              <a:buSzPct val="80000"/>
            </a:pPr>
            <a:r>
              <a:rPr lang="en-US" sz="3200" b="1" dirty="0"/>
              <a:t>PT 17 - Specialty 195:  Community Health Clinics</a:t>
            </a:r>
          </a:p>
          <a:p>
            <a:pPr marL="690563" indent="-333375">
              <a:lnSpc>
                <a:spcPct val="100000"/>
              </a:lnSpc>
              <a:spcBef>
                <a:spcPts val="0"/>
              </a:spcBef>
              <a:spcAft>
                <a:spcPts val="600"/>
              </a:spcAft>
              <a:buClr>
                <a:srgbClr val="E46C0A"/>
              </a:buClr>
              <a:buSzPct val="80000"/>
            </a:pPr>
            <a:r>
              <a:rPr lang="en-US" sz="3200" b="1" dirty="0"/>
              <a:t>PT 20 - Physician, M.D., Osteopath, D.O.</a:t>
            </a:r>
          </a:p>
          <a:p>
            <a:pPr marL="690563" indent="-333375">
              <a:lnSpc>
                <a:spcPct val="100000"/>
              </a:lnSpc>
              <a:spcBef>
                <a:spcPts val="0"/>
              </a:spcBef>
              <a:spcAft>
                <a:spcPts val="600"/>
              </a:spcAft>
              <a:buClr>
                <a:srgbClr val="E46C0A"/>
              </a:buClr>
              <a:buSzPct val="80000"/>
            </a:pPr>
            <a:r>
              <a:rPr lang="en-US" sz="3200" b="1" dirty="0"/>
              <a:t>PT 24 - Advanced Practice Registered Nurse</a:t>
            </a:r>
          </a:p>
          <a:p>
            <a:pPr marL="690563" indent="-333375">
              <a:lnSpc>
                <a:spcPct val="100000"/>
              </a:lnSpc>
              <a:spcBef>
                <a:spcPts val="0"/>
              </a:spcBef>
              <a:spcAft>
                <a:spcPts val="600"/>
              </a:spcAft>
              <a:buClr>
                <a:srgbClr val="E46C0A"/>
              </a:buClr>
              <a:buSzPct val="80000"/>
            </a:pPr>
            <a:r>
              <a:rPr lang="en-US" sz="3200" b="1" dirty="0"/>
              <a:t>PT 74 - Nurse Midwife</a:t>
            </a:r>
          </a:p>
          <a:p>
            <a:pPr marL="690563" indent="-333375">
              <a:lnSpc>
                <a:spcPct val="100000"/>
              </a:lnSpc>
              <a:spcBef>
                <a:spcPts val="0"/>
              </a:spcBef>
              <a:spcAft>
                <a:spcPts val="1800"/>
              </a:spcAft>
              <a:buClr>
                <a:srgbClr val="E46C0A"/>
              </a:buClr>
              <a:buSzPct val="80000"/>
            </a:pPr>
            <a:r>
              <a:rPr lang="en-US" sz="3200" b="1" dirty="0"/>
              <a:t>PT 77 - Physician's Assistant</a:t>
            </a:r>
          </a:p>
          <a:p>
            <a:pPr marL="0" indent="0" algn="ctr">
              <a:lnSpc>
                <a:spcPct val="100000"/>
              </a:lnSpc>
              <a:spcBef>
                <a:spcPts val="0"/>
              </a:spcBef>
              <a:spcAft>
                <a:spcPts val="600"/>
              </a:spcAft>
              <a:buClr>
                <a:srgbClr val="0055DE"/>
              </a:buClr>
              <a:buSzPct val="80000"/>
              <a:buNone/>
            </a:pPr>
            <a:r>
              <a:rPr lang="en-US" b="1" dirty="0"/>
              <a:t>The codes that are linked to those Provider Types for billing purposes are G0442 and G0443</a:t>
            </a:r>
          </a:p>
        </p:txBody>
      </p:sp>
    </p:spTree>
    <p:extLst>
      <p:ext uri="{BB962C8B-B14F-4D97-AF65-F5344CB8AC3E}">
        <p14:creationId xmlns:p14="http://schemas.microsoft.com/office/powerpoint/2010/main" val="20519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lipart image of stick figures holding up letters spelling out the word TEAM"/>
          <p:cNvPicPr>
            <a:picLocks noChangeAspect="1"/>
          </p:cNvPicPr>
          <p:nvPr/>
        </p:nvPicPr>
        <p:blipFill rotWithShape="1">
          <a:blip r:embed="rId3" cstate="print">
            <a:extLst>
              <a:ext uri="{28A0092B-C50C-407E-A947-70E740481C1C}">
                <a14:useLocalDpi xmlns:a14="http://schemas.microsoft.com/office/drawing/2010/main" val="0"/>
              </a:ext>
            </a:extLst>
          </a:blip>
          <a:srcRect t="33137" b="8431"/>
          <a:stretch/>
        </p:blipFill>
        <p:spPr>
          <a:xfrm>
            <a:off x="1143000" y="2422325"/>
            <a:ext cx="6858000" cy="4007224"/>
          </a:xfrm>
          <a:prstGeom prst="rect">
            <a:avLst/>
          </a:prstGeom>
        </p:spPr>
      </p:pic>
      <p:sp>
        <p:nvSpPr>
          <p:cNvPr id="2" name="Title 1"/>
          <p:cNvSpPr>
            <a:spLocks noGrp="1"/>
          </p:cNvSpPr>
          <p:nvPr>
            <p:ph type="title" idx="4294967295"/>
          </p:nvPr>
        </p:nvSpPr>
        <p:spPr>
          <a:xfrm>
            <a:off x="0" y="1"/>
            <a:ext cx="9144000" cy="2601310"/>
          </a:xfrm>
        </p:spPr>
        <p:txBody>
          <a:bodyPr>
            <a:normAutofit/>
          </a:bodyPr>
          <a:lstStyle/>
          <a:p>
            <a:pPr algn="ctr"/>
            <a:r>
              <a:rPr lang="en-US" sz="3200" b="1" dirty="0">
                <a:latin typeface="+mn-lt"/>
              </a:rPr>
              <a:t>Team-based approaches in which nurses, social workers, medical assistants (MAs), and other medical professionals provide care traditionally provided by physicians can be used with SBIRT.</a:t>
            </a:r>
            <a:endParaRPr lang="en-US" sz="3600" b="1" dirty="0"/>
          </a:p>
        </p:txBody>
      </p:sp>
      <p:sp>
        <p:nvSpPr>
          <p:cNvPr id="3" name="Content Placeholder 2"/>
          <p:cNvSpPr>
            <a:spLocks noGrp="1"/>
          </p:cNvSpPr>
          <p:nvPr>
            <p:ph idx="4294967295"/>
          </p:nvPr>
        </p:nvSpPr>
        <p:spPr>
          <a:xfrm>
            <a:off x="1" y="6429549"/>
            <a:ext cx="9143999" cy="428451"/>
          </a:xfrm>
        </p:spPr>
        <p:txBody>
          <a:bodyPr anchor="ctr">
            <a:normAutofit/>
          </a:bodyPr>
          <a:lstStyle/>
          <a:p>
            <a:pPr marL="0" indent="0" algn="ctr">
              <a:buNone/>
            </a:pPr>
            <a:r>
              <a:rPr lang="en-US" sz="1400" b="1" dirty="0"/>
              <a:t>(</a:t>
            </a:r>
            <a:r>
              <a:rPr lang="en-US" sz="1400" b="1" dirty="0" err="1"/>
              <a:t>Ferrer,Mody</a:t>
            </a:r>
            <a:r>
              <a:rPr lang="en-US" sz="1400" b="1" dirty="0"/>
              <a:t>-Bailey, </a:t>
            </a:r>
            <a:r>
              <a:rPr lang="en-US" sz="1400" b="1" dirty="0" err="1"/>
              <a:t>Jaén</a:t>
            </a:r>
            <a:r>
              <a:rPr lang="en-US" sz="1400" b="1" dirty="0"/>
              <a:t>, </a:t>
            </a:r>
            <a:r>
              <a:rPr lang="en-US" sz="1400" b="1" dirty="0" err="1"/>
              <a:t>Gott</a:t>
            </a:r>
            <a:r>
              <a:rPr lang="en-US" sz="1400" b="1" dirty="0"/>
              <a:t>, &amp; Araujo, 2009; </a:t>
            </a:r>
            <a:r>
              <a:rPr lang="en-US" sz="1400" b="1" dirty="0" err="1"/>
              <a:t>Grumbach</a:t>
            </a:r>
            <a:r>
              <a:rPr lang="en-US" sz="1400" b="1" dirty="0"/>
              <a:t> &amp; </a:t>
            </a:r>
            <a:r>
              <a:rPr lang="en-US" sz="1400" b="1" dirty="0" err="1"/>
              <a:t>Bodenheimer</a:t>
            </a:r>
            <a:r>
              <a:rPr lang="en-US" sz="1400" b="1" dirty="0"/>
              <a:t>, 2004; Hung et al., 2006)</a:t>
            </a:r>
          </a:p>
        </p:txBody>
      </p:sp>
    </p:spTree>
    <p:extLst>
      <p:ext uri="{BB962C8B-B14F-4D97-AF65-F5344CB8AC3E}">
        <p14:creationId xmlns:p14="http://schemas.microsoft.com/office/powerpoint/2010/main" val="384606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33BB91-9ADA-8548-9B00-E04090077CA6}"/>
              </a:ext>
            </a:extLst>
          </p:cNvPr>
          <p:cNvSpPr>
            <a:spLocks noGrp="1"/>
          </p:cNvSpPr>
          <p:nvPr>
            <p:ph type="title"/>
          </p:nvPr>
        </p:nvSpPr>
        <p:spPr/>
        <p:txBody>
          <a:bodyPr>
            <a:normAutofit fontScale="90000"/>
          </a:bodyPr>
          <a:lstStyle/>
          <a:p>
            <a:r>
              <a:rPr lang="en-US" dirty="0"/>
              <a:t>short video that demonstrates an SBIRT Alcohol Screen Scenario</a:t>
            </a:r>
          </a:p>
        </p:txBody>
      </p:sp>
      <p:pic>
        <p:nvPicPr>
          <p:cNvPr id="3" name="Picture 2" descr="https://vimeo.com/234417516" title="still frame from video of SBIRT alcohol screen scenario">
            <a:extLst>
              <a:ext uri="{FF2B5EF4-FFF2-40B4-BE49-F238E27FC236}">
                <a16:creationId xmlns:a16="http://schemas.microsoft.com/office/drawing/2014/main" id="{D6799114-F502-C24E-835E-C3B46EC11AA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883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joycel\Pictures\Presentation Photos\GettyImages_184792498.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4647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rot="276500">
            <a:off x="0" y="384175"/>
            <a:ext cx="9144000" cy="1325563"/>
          </a:xfrm>
        </p:spPr>
        <p:txBody>
          <a:bodyPr/>
          <a:lstStyle/>
          <a:p>
            <a:pPr algn="ctr"/>
            <a:r>
              <a:rPr lang="en-US" dirty="0">
                <a:latin typeface="Arial Rounded MT Bold" panose="020F0704030504030204" pitchFamily="34" charset="0"/>
              </a:rPr>
              <a:t>What does SBIRT mean to you?</a:t>
            </a:r>
          </a:p>
        </p:txBody>
      </p:sp>
      <p:sp>
        <p:nvSpPr>
          <p:cNvPr id="3" name="TextBox 2"/>
          <p:cNvSpPr txBox="1"/>
          <p:nvPr/>
        </p:nvSpPr>
        <p:spPr>
          <a:xfrm rot="21393241">
            <a:off x="6187" y="4927600"/>
            <a:ext cx="5435089" cy="369332"/>
          </a:xfrm>
          <a:prstGeom prst="rect">
            <a:avLst/>
          </a:prstGeom>
          <a:noFill/>
        </p:spPr>
        <p:txBody>
          <a:bodyPr wrap="none" rtlCol="0">
            <a:spAutoFit/>
          </a:bodyPr>
          <a:lstStyle/>
          <a:p>
            <a:r>
              <a:rPr lang="en-US" dirty="0"/>
              <a:t>Screening, Brief Intervention, and Referral to Treatment</a:t>
            </a:r>
          </a:p>
        </p:txBody>
      </p:sp>
    </p:spTree>
    <p:extLst>
      <p:ext uri="{BB962C8B-B14F-4D97-AF65-F5344CB8AC3E}">
        <p14:creationId xmlns:p14="http://schemas.microsoft.com/office/powerpoint/2010/main" val="403334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25ABB9-47A2-AC4E-BA10-2A1A5B187376}"/>
              </a:ext>
            </a:extLst>
          </p:cNvPr>
          <p:cNvSpPr txBox="1"/>
          <p:nvPr/>
        </p:nvSpPr>
        <p:spPr>
          <a:xfrm>
            <a:off x="973147" y="-114300"/>
            <a:ext cx="1191352" cy="2646878"/>
          </a:xfrm>
          <a:prstGeom prst="rect">
            <a:avLst/>
          </a:prstGeom>
          <a:noFill/>
        </p:spPr>
        <p:txBody>
          <a:bodyPr wrap="none" rtlCol="0">
            <a:spAutoFit/>
          </a:bodyPr>
          <a:lstStyle/>
          <a:p>
            <a:r>
              <a:rPr lang="en-US" sz="16600" b="1" dirty="0"/>
              <a:t>S</a:t>
            </a:r>
          </a:p>
        </p:txBody>
      </p:sp>
      <p:sp>
        <p:nvSpPr>
          <p:cNvPr id="4" name="TextBox 3">
            <a:extLst>
              <a:ext uri="{FF2B5EF4-FFF2-40B4-BE49-F238E27FC236}">
                <a16:creationId xmlns:a16="http://schemas.microsoft.com/office/drawing/2014/main" id="{653B98B3-70E5-0643-A28B-448E9AF2CE01}"/>
              </a:ext>
            </a:extLst>
          </p:cNvPr>
          <p:cNvSpPr txBox="1"/>
          <p:nvPr/>
        </p:nvSpPr>
        <p:spPr>
          <a:xfrm>
            <a:off x="3589245" y="-114300"/>
            <a:ext cx="1944763" cy="2646878"/>
          </a:xfrm>
          <a:prstGeom prst="rect">
            <a:avLst/>
          </a:prstGeom>
          <a:noFill/>
        </p:spPr>
        <p:txBody>
          <a:bodyPr wrap="none" rtlCol="0">
            <a:spAutoFit/>
          </a:bodyPr>
          <a:lstStyle/>
          <a:p>
            <a:r>
              <a:rPr lang="en-US" sz="16600" b="1" dirty="0"/>
              <a:t>BI</a:t>
            </a:r>
          </a:p>
        </p:txBody>
      </p:sp>
      <p:sp>
        <p:nvSpPr>
          <p:cNvPr id="5" name="TextBox 4">
            <a:extLst>
              <a:ext uri="{FF2B5EF4-FFF2-40B4-BE49-F238E27FC236}">
                <a16:creationId xmlns:a16="http://schemas.microsoft.com/office/drawing/2014/main" id="{31E9BC94-341B-9747-AF7E-2786705985ED}"/>
              </a:ext>
            </a:extLst>
          </p:cNvPr>
          <p:cNvSpPr txBox="1"/>
          <p:nvPr/>
        </p:nvSpPr>
        <p:spPr>
          <a:xfrm>
            <a:off x="6351752" y="-114300"/>
            <a:ext cx="2417713" cy="2646878"/>
          </a:xfrm>
          <a:prstGeom prst="rect">
            <a:avLst/>
          </a:prstGeom>
          <a:noFill/>
        </p:spPr>
        <p:txBody>
          <a:bodyPr wrap="none" rtlCol="0">
            <a:spAutoFit/>
          </a:bodyPr>
          <a:lstStyle/>
          <a:p>
            <a:r>
              <a:rPr lang="en-US" sz="16600" b="1" dirty="0"/>
              <a:t>RT</a:t>
            </a:r>
          </a:p>
        </p:txBody>
      </p:sp>
      <p:sp>
        <p:nvSpPr>
          <p:cNvPr id="6" name="TextBox 5">
            <a:extLst>
              <a:ext uri="{FF2B5EF4-FFF2-40B4-BE49-F238E27FC236}">
                <a16:creationId xmlns:a16="http://schemas.microsoft.com/office/drawing/2014/main" id="{D7D3B89C-000E-2C43-A8FE-5B5853C62BEB}"/>
              </a:ext>
            </a:extLst>
          </p:cNvPr>
          <p:cNvSpPr txBox="1"/>
          <p:nvPr/>
        </p:nvSpPr>
        <p:spPr>
          <a:xfrm>
            <a:off x="6090535" y="6550223"/>
            <a:ext cx="3053465" cy="307777"/>
          </a:xfrm>
          <a:prstGeom prst="rect">
            <a:avLst/>
          </a:prstGeom>
          <a:noFill/>
        </p:spPr>
        <p:txBody>
          <a:bodyPr wrap="none" rtlCol="0">
            <a:spAutoFit/>
          </a:bodyPr>
          <a:lstStyle/>
          <a:p>
            <a:r>
              <a:rPr lang="en-US" sz="1400" b="1" dirty="0"/>
              <a:t>(http://www.samhsa.gov/sbirt/about)</a:t>
            </a:r>
          </a:p>
        </p:txBody>
      </p:sp>
      <p:sp>
        <p:nvSpPr>
          <p:cNvPr id="7" name="Rectangle 6">
            <a:extLst>
              <a:ext uri="{FF2B5EF4-FFF2-40B4-BE49-F238E27FC236}">
                <a16:creationId xmlns:a16="http://schemas.microsoft.com/office/drawing/2014/main" id="{4388ED2F-5147-814C-876A-81BAA691FACF}"/>
              </a:ext>
            </a:extLst>
          </p:cNvPr>
          <p:cNvSpPr/>
          <p:nvPr/>
        </p:nvSpPr>
        <p:spPr>
          <a:xfrm>
            <a:off x="156882" y="2044512"/>
            <a:ext cx="2823882" cy="3108960"/>
          </a:xfrm>
          <a:prstGeom prst="rect">
            <a:avLst/>
          </a:prstGeom>
          <a:solidFill>
            <a:srgbClr val="00539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Screening quickly assesses use and the severity of alcohol, illicit drugs, and prescription drug use, misuse, and abuse</a:t>
            </a:r>
          </a:p>
        </p:txBody>
      </p:sp>
      <p:sp>
        <p:nvSpPr>
          <p:cNvPr id="8" name="Rectangle 7">
            <a:extLst>
              <a:ext uri="{FF2B5EF4-FFF2-40B4-BE49-F238E27FC236}">
                <a16:creationId xmlns:a16="http://schemas.microsoft.com/office/drawing/2014/main" id="{A779917E-556A-5344-9605-8D9D58C6C05E}"/>
              </a:ext>
            </a:extLst>
          </p:cNvPr>
          <p:cNvSpPr/>
          <p:nvPr/>
        </p:nvSpPr>
        <p:spPr>
          <a:xfrm>
            <a:off x="3152775" y="2044512"/>
            <a:ext cx="2823882" cy="3108960"/>
          </a:xfrm>
          <a:prstGeom prst="rect">
            <a:avLst/>
          </a:prstGeom>
          <a:solidFill>
            <a:srgbClr val="00539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Brief intervention focuses on increasing insight and awareness regarding substance use and motivation toward behavioral change</a:t>
            </a:r>
          </a:p>
        </p:txBody>
      </p:sp>
      <p:sp>
        <p:nvSpPr>
          <p:cNvPr id="9" name="Rectangle 8">
            <a:extLst>
              <a:ext uri="{FF2B5EF4-FFF2-40B4-BE49-F238E27FC236}">
                <a16:creationId xmlns:a16="http://schemas.microsoft.com/office/drawing/2014/main" id="{54AE8E5B-98ED-C541-875F-CA968F4EFF19}"/>
              </a:ext>
            </a:extLst>
          </p:cNvPr>
          <p:cNvSpPr/>
          <p:nvPr/>
        </p:nvSpPr>
        <p:spPr>
          <a:xfrm>
            <a:off x="6148668" y="2044512"/>
            <a:ext cx="2823882" cy="3108960"/>
          </a:xfrm>
          <a:prstGeom prst="rect">
            <a:avLst/>
          </a:prstGeom>
          <a:solidFill>
            <a:srgbClr val="00539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Referral to treatment provides those identified as needing more extensive treatment with access to brief treatment or AOD specialty care</a:t>
            </a:r>
          </a:p>
        </p:txBody>
      </p:sp>
      <p:sp>
        <p:nvSpPr>
          <p:cNvPr id="2" name="Title 1">
            <a:extLst>
              <a:ext uri="{FF2B5EF4-FFF2-40B4-BE49-F238E27FC236}">
                <a16:creationId xmlns:a16="http://schemas.microsoft.com/office/drawing/2014/main" id="{F19C91E9-139E-2D45-B2D8-92348E986B36}"/>
              </a:ext>
            </a:extLst>
          </p:cNvPr>
          <p:cNvSpPr>
            <a:spLocks noGrp="1"/>
          </p:cNvSpPr>
          <p:nvPr>
            <p:ph type="title"/>
          </p:nvPr>
        </p:nvSpPr>
        <p:spPr>
          <a:xfrm>
            <a:off x="156882" y="5260295"/>
            <a:ext cx="8815668" cy="966334"/>
          </a:xfrm>
        </p:spPr>
        <p:txBody>
          <a:bodyPr>
            <a:normAutofit/>
          </a:bodyPr>
          <a:lstStyle/>
          <a:p>
            <a:r>
              <a:rPr lang="en-US" sz="2800" b="1" dirty="0"/>
              <a:t>SBIRT comprises 3 stages and is often implemented using Motivational Interviewing strategies</a:t>
            </a:r>
            <a:endParaRPr lang="en-US" sz="2800" dirty="0"/>
          </a:p>
        </p:txBody>
      </p:sp>
    </p:spTree>
    <p:extLst>
      <p:ext uri="{BB962C8B-B14F-4D97-AF65-F5344CB8AC3E}">
        <p14:creationId xmlns:p14="http://schemas.microsoft.com/office/powerpoint/2010/main" val="401870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2181"/>
            <a:ext cx="9144000" cy="928047"/>
          </a:xfrm>
        </p:spPr>
        <p:txBody>
          <a:bodyPr>
            <a:normAutofit/>
          </a:bodyPr>
          <a:lstStyle/>
          <a:p>
            <a:pPr algn="ctr" eaLnBrk="1" hangingPunct="1"/>
            <a:r>
              <a:rPr lang="en-US" altLang="en-US" sz="4000" b="1" dirty="0">
                <a:solidFill>
                  <a:srgbClr val="00003A"/>
                </a:solidFill>
                <a:latin typeface="+mn-lt"/>
              </a:rPr>
              <a:t>SBIRT Concept</a:t>
            </a:r>
          </a:p>
        </p:txBody>
      </p:sp>
      <p:sp>
        <p:nvSpPr>
          <p:cNvPr id="76803" name="Rectangle 3"/>
          <p:cNvSpPr>
            <a:spLocks noGrp="1" noChangeArrowheads="1"/>
          </p:cNvSpPr>
          <p:nvPr>
            <p:ph idx="1"/>
          </p:nvPr>
        </p:nvSpPr>
        <p:spPr>
          <a:xfrm>
            <a:off x="0" y="825125"/>
            <a:ext cx="9144000" cy="5979710"/>
          </a:xfrm>
        </p:spPr>
        <p:txBody>
          <a:bodyPr>
            <a:normAutofit/>
          </a:bodyPr>
          <a:lstStyle/>
          <a:p>
            <a:pPr marL="457200" indent="-350838" eaLnBrk="1" hangingPunct="1">
              <a:lnSpc>
                <a:spcPct val="100000"/>
              </a:lnSpc>
              <a:spcBef>
                <a:spcPts val="0"/>
              </a:spcBef>
              <a:spcAft>
                <a:spcPts val="1200"/>
              </a:spcAft>
              <a:buClr>
                <a:srgbClr val="E46C0A"/>
              </a:buClr>
              <a:buSzPct val="80000"/>
            </a:pPr>
            <a:r>
              <a:rPr lang="en-US" altLang="en-US" b="1" dirty="0">
                <a:solidFill>
                  <a:srgbClr val="00003A"/>
                </a:solidFill>
              </a:rPr>
              <a:t>uses a </a:t>
            </a:r>
            <a:r>
              <a:rPr lang="en-US" altLang="en-US" sz="3600" b="1" dirty="0">
                <a:solidFill>
                  <a:srgbClr val="E46C0A"/>
                </a:solidFill>
              </a:rPr>
              <a:t>public health </a:t>
            </a:r>
            <a:r>
              <a:rPr lang="en-US" altLang="en-US" b="1" dirty="0">
                <a:solidFill>
                  <a:srgbClr val="00003A"/>
                </a:solidFill>
              </a:rPr>
              <a:t>approach to universal screening for substance use</a:t>
            </a:r>
          </a:p>
          <a:p>
            <a:pPr marL="457200" indent="-350838" eaLnBrk="1" hangingPunct="1">
              <a:lnSpc>
                <a:spcPct val="100000"/>
              </a:lnSpc>
              <a:spcBef>
                <a:spcPts val="0"/>
              </a:spcBef>
              <a:buClr>
                <a:srgbClr val="E46C0A"/>
              </a:buClr>
              <a:buSzPct val="80000"/>
            </a:pPr>
            <a:r>
              <a:rPr lang="en-US" altLang="en-US" sz="2800" b="1" dirty="0">
                <a:solidFill>
                  <a:srgbClr val="00003A"/>
                </a:solidFill>
              </a:rPr>
              <a:t>provides</a:t>
            </a:r>
          </a:p>
          <a:p>
            <a:pPr marL="914400" lvl="2" indent="-339725" eaLnBrk="1" hangingPunct="1">
              <a:lnSpc>
                <a:spcPct val="100000"/>
              </a:lnSpc>
              <a:spcBef>
                <a:spcPts val="0"/>
              </a:spcBef>
              <a:buClr>
                <a:srgbClr val="E46C0A"/>
              </a:buClr>
              <a:buSzPct val="80000"/>
              <a:buFont typeface="Arial" panose="020B0604020202020204" pitchFamily="34" charset="0"/>
              <a:buChar char="‒"/>
            </a:pPr>
            <a:r>
              <a:rPr lang="en-US" altLang="en-US" sz="2800" b="1" dirty="0">
                <a:solidFill>
                  <a:srgbClr val="00003A"/>
                </a:solidFill>
              </a:rPr>
              <a:t>immediate rule out of </a:t>
            </a:r>
            <a:r>
              <a:rPr lang="en-US" altLang="en-US" sz="3600" b="1" dirty="0">
                <a:solidFill>
                  <a:srgbClr val="E46C0A"/>
                </a:solidFill>
              </a:rPr>
              <a:t>non-problem</a:t>
            </a:r>
            <a:r>
              <a:rPr lang="en-US" altLang="en-US" sz="2800" b="1" dirty="0">
                <a:solidFill>
                  <a:srgbClr val="00003A"/>
                </a:solidFill>
              </a:rPr>
              <a:t> users</a:t>
            </a:r>
          </a:p>
          <a:p>
            <a:pPr marL="914400" lvl="2" indent="-339725" eaLnBrk="1" hangingPunct="1">
              <a:lnSpc>
                <a:spcPct val="100000"/>
              </a:lnSpc>
              <a:spcBef>
                <a:spcPts val="0"/>
              </a:spcBef>
              <a:buClr>
                <a:srgbClr val="E46C0A"/>
              </a:buClr>
              <a:buSzPct val="80000"/>
              <a:buFont typeface="Arial" panose="020B0604020202020204" pitchFamily="34" charset="0"/>
              <a:buChar char="‒"/>
            </a:pPr>
            <a:r>
              <a:rPr lang="en-US" altLang="en-US" sz="2800" b="1" dirty="0">
                <a:solidFill>
                  <a:srgbClr val="00003A"/>
                </a:solidFill>
              </a:rPr>
              <a:t>identification of levels of</a:t>
            </a:r>
            <a:r>
              <a:rPr lang="en-US" altLang="en-US" sz="4000" b="1" dirty="0">
                <a:solidFill>
                  <a:srgbClr val="0055DE"/>
                </a:solidFill>
              </a:rPr>
              <a:t> </a:t>
            </a:r>
            <a:r>
              <a:rPr lang="en-US" altLang="en-US" sz="3600" b="1" dirty="0">
                <a:solidFill>
                  <a:srgbClr val="E46C0A"/>
                </a:solidFill>
              </a:rPr>
              <a:t>risk</a:t>
            </a:r>
            <a:endParaRPr lang="en-US" altLang="en-US" sz="2800" b="1" dirty="0">
              <a:solidFill>
                <a:srgbClr val="E46C0A"/>
              </a:solidFill>
            </a:endParaRPr>
          </a:p>
          <a:p>
            <a:pPr marL="914400" lvl="2" indent="-339725" eaLnBrk="1" hangingPunct="1">
              <a:lnSpc>
                <a:spcPct val="100000"/>
              </a:lnSpc>
              <a:spcBef>
                <a:spcPts val="0"/>
              </a:spcBef>
              <a:buClr>
                <a:srgbClr val="E46C0A"/>
              </a:buClr>
              <a:buSzPct val="80000"/>
              <a:buFont typeface="Arial" panose="020B0604020202020204" pitchFamily="34" charset="0"/>
              <a:buChar char="‒"/>
            </a:pPr>
            <a:r>
              <a:rPr lang="en-US" altLang="en-US" sz="2800" b="1" dirty="0">
                <a:solidFill>
                  <a:srgbClr val="00003A"/>
                </a:solidFill>
              </a:rPr>
              <a:t>identification of clients who would </a:t>
            </a:r>
            <a:r>
              <a:rPr lang="en-US" altLang="en-US" sz="3600" b="1" dirty="0">
                <a:solidFill>
                  <a:srgbClr val="E46C0A"/>
                </a:solidFill>
              </a:rPr>
              <a:t>benefit</a:t>
            </a:r>
            <a:r>
              <a:rPr lang="en-US" altLang="en-US" sz="3600" b="1" dirty="0">
                <a:solidFill>
                  <a:srgbClr val="0055DE"/>
                </a:solidFill>
              </a:rPr>
              <a:t> </a:t>
            </a:r>
            <a:r>
              <a:rPr lang="en-US" altLang="en-US" sz="2800" b="1" dirty="0">
                <a:solidFill>
                  <a:srgbClr val="00003A"/>
                </a:solidFill>
              </a:rPr>
              <a:t>from brief advice</a:t>
            </a:r>
          </a:p>
          <a:p>
            <a:pPr marL="914400" lvl="2" indent="-339725" eaLnBrk="1" hangingPunct="1">
              <a:lnSpc>
                <a:spcPct val="100000"/>
              </a:lnSpc>
              <a:spcBef>
                <a:spcPts val="0"/>
              </a:spcBef>
              <a:buClr>
                <a:srgbClr val="E46C0A"/>
              </a:buClr>
              <a:buSzPct val="80000"/>
              <a:buFont typeface="Arial" panose="020B0604020202020204" pitchFamily="34" charset="0"/>
              <a:buChar char="‒"/>
            </a:pPr>
            <a:r>
              <a:rPr lang="en-US" altLang="en-US" sz="2800" b="1" dirty="0">
                <a:solidFill>
                  <a:srgbClr val="00003A"/>
                </a:solidFill>
              </a:rPr>
              <a:t>identification of clients who would </a:t>
            </a:r>
            <a:r>
              <a:rPr lang="en-US" altLang="en-US" sz="3600" b="1" dirty="0">
                <a:solidFill>
                  <a:srgbClr val="E46C0A"/>
                </a:solidFill>
              </a:rPr>
              <a:t>benefit</a:t>
            </a:r>
            <a:r>
              <a:rPr lang="en-US" altLang="en-US" sz="2400" b="1" dirty="0">
                <a:solidFill>
                  <a:srgbClr val="E46C0A"/>
                </a:solidFill>
              </a:rPr>
              <a:t> </a:t>
            </a:r>
            <a:r>
              <a:rPr lang="en-US" altLang="en-US" sz="2800" b="1" dirty="0">
                <a:solidFill>
                  <a:srgbClr val="00003A"/>
                </a:solidFill>
              </a:rPr>
              <a:t>from further assessment</a:t>
            </a:r>
          </a:p>
          <a:p>
            <a:pPr marL="914400" lvl="2" indent="-339725" eaLnBrk="1" hangingPunct="1">
              <a:lnSpc>
                <a:spcPct val="100000"/>
              </a:lnSpc>
              <a:spcBef>
                <a:spcPts val="0"/>
              </a:spcBef>
              <a:buClr>
                <a:srgbClr val="E46C0A"/>
              </a:buClr>
              <a:buSzPct val="80000"/>
              <a:buFont typeface="Arial" panose="020B0604020202020204" pitchFamily="34" charset="0"/>
              <a:buChar char="‒"/>
            </a:pPr>
            <a:r>
              <a:rPr lang="en-US" altLang="en-US" sz="2800" b="1" dirty="0">
                <a:solidFill>
                  <a:srgbClr val="00003A"/>
                </a:solidFill>
              </a:rPr>
              <a:t>progressive </a:t>
            </a:r>
            <a:r>
              <a:rPr lang="en-US" altLang="en-US" sz="3600" b="1" dirty="0">
                <a:solidFill>
                  <a:srgbClr val="E46C0A"/>
                </a:solidFill>
              </a:rPr>
              <a:t>levels</a:t>
            </a:r>
            <a:r>
              <a:rPr lang="en-US" altLang="en-US" sz="3600" b="1" dirty="0">
                <a:solidFill>
                  <a:srgbClr val="0055DE"/>
                </a:solidFill>
              </a:rPr>
              <a:t> </a:t>
            </a:r>
            <a:r>
              <a:rPr lang="en-US" altLang="en-US" sz="2800" b="1" dirty="0">
                <a:solidFill>
                  <a:srgbClr val="00003A"/>
                </a:solidFill>
              </a:rPr>
              <a:t>of clinical interventions based on </a:t>
            </a:r>
            <a:r>
              <a:rPr lang="en-US" altLang="en-US" sz="3600" b="1" dirty="0">
                <a:solidFill>
                  <a:srgbClr val="E46C0A"/>
                </a:solidFill>
              </a:rPr>
              <a:t>need and motivation </a:t>
            </a:r>
            <a:r>
              <a:rPr lang="en-US" altLang="en-US" sz="2800" b="1" dirty="0">
                <a:solidFill>
                  <a:srgbClr val="00003A"/>
                </a:solidFill>
              </a:rPr>
              <a:t>for change are available </a:t>
            </a:r>
            <a:endParaRPr lang="en-US" altLang="en-US" dirty="0"/>
          </a:p>
        </p:txBody>
      </p:sp>
    </p:spTree>
    <p:extLst>
      <p:ext uri="{BB962C8B-B14F-4D97-AF65-F5344CB8AC3E}">
        <p14:creationId xmlns:p14="http://schemas.microsoft.com/office/powerpoint/2010/main" val="159839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0BDE-96BC-F14D-B83D-946B45AE0738}"/>
              </a:ext>
            </a:extLst>
          </p:cNvPr>
          <p:cNvSpPr>
            <a:spLocks noGrp="1"/>
          </p:cNvSpPr>
          <p:nvPr>
            <p:ph type="title"/>
          </p:nvPr>
        </p:nvSpPr>
        <p:spPr>
          <a:xfrm>
            <a:off x="228601" y="198436"/>
            <a:ext cx="2590799" cy="857476"/>
          </a:xfrm>
        </p:spPr>
        <p:txBody>
          <a:bodyPr>
            <a:normAutofit/>
          </a:bodyPr>
          <a:lstStyle/>
          <a:p>
            <a:r>
              <a:rPr lang="en-US" sz="4800" b="1" dirty="0">
                <a:solidFill>
                  <a:srgbClr val="005392"/>
                </a:solidFill>
                <a:latin typeface="Arial Rounded MT Bold" panose="020F0704030504030204" pitchFamily="34" charset="0"/>
              </a:rPr>
              <a:t>SBIRT</a:t>
            </a:r>
            <a:r>
              <a:rPr lang="en-US" b="1" dirty="0">
                <a:solidFill>
                  <a:srgbClr val="005392"/>
                </a:solidFill>
                <a:latin typeface="Arial Rounded MT Bold" panose="020F0704030504030204" pitchFamily="34" charset="0"/>
              </a:rPr>
              <a:t> </a:t>
            </a:r>
            <a:r>
              <a:rPr lang="en-US" sz="4000" b="1" dirty="0">
                <a:solidFill>
                  <a:srgbClr val="005392"/>
                </a:solidFill>
                <a:latin typeface="Arial Rounded MT Bold" panose="020F0704030504030204" pitchFamily="34" charset="0"/>
              </a:rPr>
              <a:t>is</a:t>
            </a:r>
            <a:endParaRPr lang="en-US" sz="4000" dirty="0"/>
          </a:p>
        </p:txBody>
      </p:sp>
      <p:sp>
        <p:nvSpPr>
          <p:cNvPr id="3" name="Rectangle 2">
            <a:extLst>
              <a:ext uri="{FF2B5EF4-FFF2-40B4-BE49-F238E27FC236}">
                <a16:creationId xmlns:a16="http://schemas.microsoft.com/office/drawing/2014/main" id="{032E1BB6-46EA-F74F-90BF-84B1269E7D0E}"/>
              </a:ext>
            </a:extLst>
          </p:cNvPr>
          <p:cNvSpPr/>
          <p:nvPr/>
        </p:nvSpPr>
        <p:spPr>
          <a:xfrm>
            <a:off x="5295900" y="6526768"/>
            <a:ext cx="3867150" cy="307777"/>
          </a:xfrm>
          <a:prstGeom prst="rect">
            <a:avLst/>
          </a:prstGeom>
        </p:spPr>
        <p:txBody>
          <a:bodyPr wrap="square">
            <a:spAutoFit/>
          </a:bodyPr>
          <a:lstStyle/>
          <a:p>
            <a:r>
              <a:rPr lang="en-US" sz="1400" b="1" dirty="0"/>
              <a:t>(</a:t>
            </a:r>
            <a:r>
              <a:rPr lang="en-US" sz="1400" b="1" dirty="0" err="1"/>
              <a:t>Babor</a:t>
            </a:r>
            <a:r>
              <a:rPr lang="en-US" sz="1400" b="1" dirty="0"/>
              <a:t> et al., 2007; </a:t>
            </a:r>
            <a:r>
              <a:rPr lang="en-US" sz="1400" b="1" dirty="0" err="1"/>
              <a:t>Babor</a:t>
            </a:r>
            <a:r>
              <a:rPr lang="en-US" sz="1400" b="1" dirty="0"/>
              <a:t> &amp; Higgins-Biddle, 2001)</a:t>
            </a:r>
            <a:endParaRPr lang="en-US" sz="1400" dirty="0"/>
          </a:p>
        </p:txBody>
      </p:sp>
      <p:sp>
        <p:nvSpPr>
          <p:cNvPr id="4" name="TextBox 3">
            <a:extLst>
              <a:ext uri="{FF2B5EF4-FFF2-40B4-BE49-F238E27FC236}">
                <a16:creationId xmlns:a16="http://schemas.microsoft.com/office/drawing/2014/main" id="{92BF94FB-8C8A-B440-8434-B86CDC673F2D}"/>
              </a:ext>
            </a:extLst>
          </p:cNvPr>
          <p:cNvSpPr txBox="1"/>
          <p:nvPr/>
        </p:nvSpPr>
        <p:spPr>
          <a:xfrm>
            <a:off x="628650" y="1061025"/>
            <a:ext cx="8239125" cy="4539704"/>
          </a:xfrm>
          <a:prstGeom prst="rect">
            <a:avLst/>
          </a:prstGeom>
          <a:noFill/>
        </p:spPr>
        <p:txBody>
          <a:bodyPr wrap="square" rtlCol="0">
            <a:spAutoFit/>
          </a:bodyPr>
          <a:lstStyle/>
          <a:p>
            <a:pPr marL="285750" indent="-285750">
              <a:spcAft>
                <a:spcPts val="1800"/>
              </a:spcAft>
              <a:buClr>
                <a:srgbClr val="E46C0A"/>
              </a:buClr>
              <a:buSzPct val="80000"/>
              <a:buFont typeface="Arial" panose="020B0604020202020204" pitchFamily="34" charset="0"/>
              <a:buChar char="•"/>
            </a:pPr>
            <a:r>
              <a:rPr lang="en-US" sz="3200" b="1" dirty="0"/>
              <a:t>designed to provide universals screening, secondary prevention (detecting risky or hazardous substance use before the onset of abuse or dependence)</a:t>
            </a:r>
          </a:p>
          <a:p>
            <a:pPr marL="285750" indent="-285750">
              <a:buClr>
                <a:srgbClr val="E46C0A"/>
              </a:buClr>
              <a:buSzPct val="80000"/>
              <a:buFont typeface="Arial" panose="020B0604020202020204" pitchFamily="34" charset="0"/>
              <a:buChar char="•"/>
            </a:pPr>
            <a:r>
              <a:rPr lang="en-US" sz="3200" b="1" dirty="0"/>
              <a:t>an early intervention and treatment for people who have problematic or hazardous alcohol problems within primary care and other health care settings</a:t>
            </a:r>
            <a:br>
              <a:rPr lang="en-US" sz="3200" b="1" dirty="0"/>
            </a:br>
            <a:r>
              <a:rPr lang="en-US" dirty="0"/>
              <a:t> </a:t>
            </a:r>
          </a:p>
        </p:txBody>
      </p:sp>
    </p:spTree>
    <p:extLst>
      <p:ext uri="{BB962C8B-B14F-4D97-AF65-F5344CB8AC3E}">
        <p14:creationId xmlns:p14="http://schemas.microsoft.com/office/powerpoint/2010/main" val="307053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rchery target with three arrows on bull's eye"/>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6" y="-12025"/>
            <a:ext cx="9144000" cy="3368185"/>
          </a:xfrm>
          <a:prstGeom prst="rect">
            <a:avLst/>
          </a:prstGeom>
        </p:spPr>
      </p:pic>
      <p:sp>
        <p:nvSpPr>
          <p:cNvPr id="72706" name="Rectangle 2"/>
          <p:cNvSpPr>
            <a:spLocks noGrp="1" noChangeArrowheads="1"/>
          </p:cNvSpPr>
          <p:nvPr>
            <p:ph type="title" idx="4294967295"/>
          </p:nvPr>
        </p:nvSpPr>
        <p:spPr>
          <a:xfrm>
            <a:off x="4199196" y="1195817"/>
            <a:ext cx="4657725" cy="952500"/>
          </a:xfrm>
        </p:spPr>
        <p:txBody>
          <a:bodyPr>
            <a:normAutofit/>
          </a:bodyPr>
          <a:lstStyle/>
          <a:p>
            <a:pPr algn="ctr" eaLnBrk="1" hangingPunct="1"/>
            <a:r>
              <a:rPr lang="en-US" altLang="en-US" sz="5400" b="1" cap="small" dirty="0">
                <a:solidFill>
                  <a:srgbClr val="005392"/>
                </a:solidFill>
                <a:latin typeface="+mn-lt"/>
              </a:rPr>
              <a:t>Primary Goal</a:t>
            </a:r>
          </a:p>
        </p:txBody>
      </p:sp>
      <p:sp>
        <p:nvSpPr>
          <p:cNvPr id="72707" name="Rectangle 3"/>
          <p:cNvSpPr>
            <a:spLocks noGrp="1" noChangeArrowheads="1"/>
          </p:cNvSpPr>
          <p:nvPr>
            <p:ph idx="4294967295"/>
          </p:nvPr>
        </p:nvSpPr>
        <p:spPr>
          <a:xfrm>
            <a:off x="0" y="3840163"/>
            <a:ext cx="9155113" cy="1617662"/>
          </a:xfrm>
        </p:spPr>
        <p:txBody>
          <a:bodyPr>
            <a:normAutofit lnSpcReduction="10000"/>
          </a:bodyPr>
          <a:lstStyle/>
          <a:p>
            <a:pPr marL="0" indent="0" algn="ctr" eaLnBrk="1" hangingPunct="1">
              <a:buNone/>
            </a:pPr>
            <a:r>
              <a:rPr lang="en-US" altLang="en-US" sz="3600" b="1" dirty="0"/>
              <a:t>… identify those who are at moderate or high risk for psycho-social or health care problems related to their substance use choices</a:t>
            </a:r>
          </a:p>
        </p:txBody>
      </p:sp>
    </p:spTree>
    <p:extLst>
      <p:ext uri="{BB962C8B-B14F-4D97-AF65-F5344CB8AC3E}">
        <p14:creationId xmlns:p14="http://schemas.microsoft.com/office/powerpoint/2010/main" val="253354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942975"/>
          </a:xfrm>
        </p:spPr>
        <p:txBody>
          <a:bodyPr>
            <a:normAutofit/>
          </a:bodyPr>
          <a:lstStyle/>
          <a:p>
            <a:r>
              <a:rPr lang="en-US" sz="3600" b="1" dirty="0">
                <a:solidFill>
                  <a:srgbClr val="005392"/>
                </a:solidFill>
                <a:latin typeface="Arial Rounded MT Bold" panose="020F0704030504030204" pitchFamily="34" charset="0"/>
              </a:rPr>
              <a:t>SBIRT</a:t>
            </a:r>
            <a:r>
              <a:rPr lang="en-US" sz="3600" b="1" dirty="0">
                <a:solidFill>
                  <a:srgbClr val="005392"/>
                </a:solidFill>
                <a:latin typeface="+mn-lt"/>
              </a:rPr>
              <a:t> core components</a:t>
            </a:r>
            <a:endParaRPr lang="en-US" sz="3600" dirty="0">
              <a:solidFill>
                <a:srgbClr val="005392"/>
              </a:solidFill>
              <a:latin typeface="+mn-lt"/>
            </a:endParaRPr>
          </a:p>
        </p:txBody>
      </p:sp>
      <p:sp>
        <p:nvSpPr>
          <p:cNvPr id="4" name="Content Placeholder 3"/>
          <p:cNvSpPr>
            <a:spLocks noGrp="1"/>
          </p:cNvSpPr>
          <p:nvPr>
            <p:ph idx="4294967295"/>
          </p:nvPr>
        </p:nvSpPr>
        <p:spPr>
          <a:xfrm>
            <a:off x="0" y="876300"/>
            <a:ext cx="9144000" cy="5905500"/>
          </a:xfrm>
        </p:spPr>
        <p:txBody>
          <a:bodyPr>
            <a:normAutofit fontScale="92500" lnSpcReduction="10000"/>
          </a:bodyPr>
          <a:lstStyle/>
          <a:p>
            <a:pPr marL="404813" indent="-404813">
              <a:lnSpc>
                <a:spcPct val="100000"/>
              </a:lnSpc>
              <a:spcBef>
                <a:spcPts val="0"/>
              </a:spcBef>
              <a:spcAft>
                <a:spcPts val="1200"/>
              </a:spcAft>
              <a:buClr>
                <a:srgbClr val="E46C0A"/>
              </a:buClr>
              <a:buSzPct val="90000"/>
              <a:buFont typeface="+mj-lt"/>
              <a:buAutoNum type="arabicPeriod"/>
            </a:pPr>
            <a:r>
              <a:rPr lang="en-US" b="1" dirty="0"/>
              <a:t>regular screening of all clients for unhealthy     substance use</a:t>
            </a:r>
          </a:p>
          <a:p>
            <a:pPr marL="404813" indent="-404813">
              <a:lnSpc>
                <a:spcPct val="100000"/>
              </a:lnSpc>
              <a:spcBef>
                <a:spcPts val="0"/>
              </a:spcBef>
              <a:spcAft>
                <a:spcPts val="1200"/>
              </a:spcAft>
              <a:buClr>
                <a:srgbClr val="E46C0A"/>
              </a:buClr>
              <a:buSzPct val="90000"/>
              <a:buFont typeface="+mj-lt"/>
              <a:buAutoNum type="arabicPeriod"/>
            </a:pPr>
            <a:r>
              <a:rPr lang="en-US" b="1" dirty="0"/>
              <a:t>systematic use of validated/standardized screening instruments and assessment approaches </a:t>
            </a:r>
          </a:p>
          <a:p>
            <a:pPr marL="404813" indent="-404813">
              <a:lnSpc>
                <a:spcPct val="100000"/>
              </a:lnSpc>
              <a:spcBef>
                <a:spcPts val="0"/>
              </a:spcBef>
              <a:spcAft>
                <a:spcPts val="1200"/>
              </a:spcAft>
              <a:buClr>
                <a:srgbClr val="E46C0A"/>
              </a:buClr>
              <a:buSzPct val="90000"/>
              <a:buFont typeface="+mj-lt"/>
              <a:buAutoNum type="arabicPeriod"/>
            </a:pPr>
            <a:r>
              <a:rPr lang="en-US" b="1" dirty="0"/>
              <a:t>consideration of unhealthy substance use as a continuum instead of as a dichotomous ‘‘dependent versus not dependent’’ judgment</a:t>
            </a:r>
          </a:p>
          <a:p>
            <a:pPr marL="404813" indent="-404813">
              <a:lnSpc>
                <a:spcPct val="100000"/>
              </a:lnSpc>
              <a:spcBef>
                <a:spcPts val="0"/>
              </a:spcBef>
              <a:spcAft>
                <a:spcPts val="1200"/>
              </a:spcAft>
              <a:buClr>
                <a:srgbClr val="E46C0A"/>
              </a:buClr>
              <a:buSzPct val="90000"/>
              <a:buFont typeface="+mj-lt"/>
              <a:buAutoNum type="arabicPeriod"/>
            </a:pPr>
            <a:r>
              <a:rPr lang="en-US" b="1" dirty="0"/>
              <a:t>use of client-centered change talk (including assessment of readiness) versus directive, prescriptive talk</a:t>
            </a:r>
          </a:p>
          <a:p>
            <a:pPr marL="404813" indent="-404813">
              <a:lnSpc>
                <a:spcPct val="100000"/>
              </a:lnSpc>
              <a:spcBef>
                <a:spcPts val="0"/>
              </a:spcBef>
              <a:spcAft>
                <a:spcPts val="1200"/>
              </a:spcAft>
              <a:buClr>
                <a:srgbClr val="E46C0A"/>
              </a:buClr>
              <a:buSzPct val="90000"/>
              <a:buFont typeface="+mj-lt"/>
              <a:buAutoNum type="arabicPeriod"/>
            </a:pPr>
            <a:r>
              <a:rPr lang="en-US" b="1" dirty="0"/>
              <a:t>facilitating smooth, bidirectional transitions between primary care and specialty addiction treatment</a:t>
            </a:r>
            <a:r>
              <a:rPr lang="en-US" dirty="0"/>
              <a:t>.</a:t>
            </a:r>
          </a:p>
        </p:txBody>
      </p:sp>
      <p:sp>
        <p:nvSpPr>
          <p:cNvPr id="2" name="TextBox 1"/>
          <p:cNvSpPr txBox="1"/>
          <p:nvPr/>
        </p:nvSpPr>
        <p:spPr>
          <a:xfrm>
            <a:off x="6549656" y="6509934"/>
            <a:ext cx="2594344" cy="307777"/>
          </a:xfrm>
          <a:prstGeom prst="rect">
            <a:avLst/>
          </a:prstGeom>
          <a:noFill/>
        </p:spPr>
        <p:txBody>
          <a:bodyPr wrap="square" rtlCol="0">
            <a:spAutoFit/>
          </a:bodyPr>
          <a:lstStyle/>
          <a:p>
            <a:pPr algn="ctr"/>
            <a:r>
              <a:rPr lang="en-US" sz="1400" b="1" dirty="0"/>
              <a:t>(</a:t>
            </a:r>
            <a:r>
              <a:rPr lang="en-US" sz="1400" b="1" dirty="0" err="1"/>
              <a:t>Fiellin</a:t>
            </a:r>
            <a:r>
              <a:rPr lang="en-US" sz="1400" b="1" dirty="0"/>
              <a:t>, Reid, &amp; O’Connor, 2000) </a:t>
            </a:r>
          </a:p>
        </p:txBody>
      </p:sp>
    </p:spTree>
    <p:extLst>
      <p:ext uri="{BB962C8B-B14F-4D97-AF65-F5344CB8AC3E}">
        <p14:creationId xmlns:p14="http://schemas.microsoft.com/office/powerpoint/2010/main" val="5068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6753225"/>
          </a:xfrm>
        </p:spPr>
        <p:txBody>
          <a:bodyPr>
            <a:noAutofit/>
          </a:bodyPr>
          <a:lstStyle/>
          <a:p>
            <a:pPr algn="ctr">
              <a:lnSpc>
                <a:spcPct val="100000"/>
              </a:lnSpc>
            </a:pPr>
            <a:r>
              <a:rPr lang="en-US" sz="3600" b="1" dirty="0">
                <a:latin typeface="+mn-lt"/>
              </a:rPr>
              <a:t>Based on the </a:t>
            </a:r>
            <a:r>
              <a:rPr lang="en-US" b="1" dirty="0">
                <a:solidFill>
                  <a:srgbClr val="00003A"/>
                </a:solidFill>
                <a:latin typeface="+mn-lt"/>
              </a:rPr>
              <a:t>SAMHSA </a:t>
            </a:r>
            <a:r>
              <a:rPr lang="en-US" sz="3600" b="1" dirty="0">
                <a:solidFill>
                  <a:srgbClr val="00003A"/>
                </a:solidFill>
                <a:latin typeface="+mn-lt"/>
              </a:rPr>
              <a:t>model</a:t>
            </a:r>
            <a:r>
              <a:rPr lang="en-US" sz="3600" b="1" dirty="0">
                <a:latin typeface="+mn-lt"/>
              </a:rPr>
              <a:t>, </a:t>
            </a:r>
            <a:br>
              <a:rPr lang="en-US" sz="3600" b="1" dirty="0">
                <a:latin typeface="+mn-lt"/>
              </a:rPr>
            </a:br>
            <a:r>
              <a:rPr lang="en-US" b="1" dirty="0">
                <a:solidFill>
                  <a:srgbClr val="00003A"/>
                </a:solidFill>
                <a:latin typeface="+mn-lt"/>
              </a:rPr>
              <a:t>SBIRT</a:t>
            </a:r>
            <a:r>
              <a:rPr lang="en-US" b="1" dirty="0">
                <a:latin typeface="+mn-lt"/>
              </a:rPr>
              <a:t> </a:t>
            </a:r>
            <a:r>
              <a:rPr lang="en-US" sz="3600" b="1" dirty="0">
                <a:latin typeface="+mn-lt"/>
              </a:rPr>
              <a:t>is unique in its universal screening of </a:t>
            </a:r>
            <a:r>
              <a:rPr lang="en-US" sz="4800" b="1" cap="small" dirty="0">
                <a:solidFill>
                  <a:srgbClr val="E46C0A"/>
                </a:solidFill>
                <a:latin typeface="Arial Rounded MT Bold" panose="020F0704030504030204" pitchFamily="34" charset="0"/>
              </a:rPr>
              <a:t>all</a:t>
            </a:r>
            <a:r>
              <a:rPr lang="en-US" sz="4800" b="1" dirty="0">
                <a:solidFill>
                  <a:srgbClr val="E46C0A"/>
                </a:solidFill>
                <a:latin typeface="+mn-lt"/>
              </a:rPr>
              <a:t> </a:t>
            </a:r>
            <a:r>
              <a:rPr lang="en-US" sz="3600" b="1" dirty="0">
                <a:latin typeface="+mn-lt"/>
              </a:rPr>
              <a:t>clients regardless of an identified disorder, allowing health care professionals to address the spectrum of such behavioral health problems even when the client is not actively seeking an intervention or treatment for his or her problems. </a:t>
            </a:r>
          </a:p>
        </p:txBody>
      </p:sp>
    </p:spTree>
    <p:extLst>
      <p:ext uri="{BB962C8B-B14F-4D97-AF65-F5344CB8AC3E}">
        <p14:creationId xmlns:p14="http://schemas.microsoft.com/office/powerpoint/2010/main" val="173635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background image of gears"/>
          <p:cNvPicPr>
            <a:picLocks noChangeAspect="1"/>
          </p:cNvPicPr>
          <p:nvPr/>
        </p:nvPicPr>
        <p:blipFill rotWithShape="1">
          <a:blip r:embed="rId3" cstate="print">
            <a:extLst>
              <a:ext uri="{28A0092B-C50C-407E-A947-70E740481C1C}">
                <a14:useLocalDpi xmlns:a14="http://schemas.microsoft.com/office/drawing/2010/main" val="0"/>
              </a:ext>
            </a:extLst>
          </a:blip>
          <a:srcRect l="2416"/>
          <a:stretch/>
        </p:blipFill>
        <p:spPr>
          <a:xfrm>
            <a:off x="0" y="-1"/>
            <a:ext cx="8923050" cy="6858000"/>
          </a:xfrm>
          <a:prstGeom prst="rect">
            <a:avLst/>
          </a:prstGeom>
        </p:spPr>
      </p:pic>
      <p:sp>
        <p:nvSpPr>
          <p:cNvPr id="78850" name="Rectangle 2"/>
          <p:cNvSpPr>
            <a:spLocks noGrp="1" noChangeArrowheads="1"/>
          </p:cNvSpPr>
          <p:nvPr>
            <p:ph type="title" idx="4294967295"/>
          </p:nvPr>
        </p:nvSpPr>
        <p:spPr>
          <a:xfrm>
            <a:off x="1812355" y="5953541"/>
            <a:ext cx="6527604" cy="819398"/>
          </a:xfrm>
        </p:spPr>
        <p:txBody>
          <a:bodyPr>
            <a:noAutofit/>
          </a:bodyPr>
          <a:lstStyle/>
          <a:p>
            <a:pPr algn="ctr"/>
            <a:r>
              <a:rPr lang="en-US" altLang="en-US" sz="4800" b="1" i="1" dirty="0">
                <a:solidFill>
                  <a:srgbClr val="005392"/>
                </a:solidFill>
                <a:latin typeface="Arial Rounded MT Bold" panose="020F0704030504030204" pitchFamily="34" charset="0"/>
              </a:rPr>
              <a:t>SBIRT Moving Parts</a:t>
            </a:r>
            <a:endParaRPr lang="en-US" altLang="en-US" b="1" i="1" dirty="0">
              <a:solidFill>
                <a:srgbClr val="005392"/>
              </a:solidFill>
              <a:latin typeface="Arial Rounded MT Bold" panose="020F0704030504030204" pitchFamily="34" charset="0"/>
              <a:ea typeface="MS PGothic" panose="020B0600070205080204" pitchFamily="34" charset="-128"/>
              <a:cs typeface="Arial" panose="020B0604020202020204" pitchFamily="34" charset="0"/>
            </a:endParaRPr>
          </a:p>
        </p:txBody>
      </p:sp>
      <p:sp>
        <p:nvSpPr>
          <p:cNvPr id="160771" name="Rectangle 3"/>
          <p:cNvSpPr>
            <a:spLocks noGrp="1" noChangeArrowheads="1"/>
          </p:cNvSpPr>
          <p:nvPr>
            <p:ph idx="4294967295"/>
          </p:nvPr>
        </p:nvSpPr>
        <p:spPr>
          <a:xfrm>
            <a:off x="1662545" y="2541881"/>
            <a:ext cx="7481455" cy="1551233"/>
          </a:xfrm>
          <a:noFill/>
        </p:spPr>
        <p:txBody>
          <a:bodyPr>
            <a:noAutofit/>
          </a:bodyPr>
          <a:lstStyle/>
          <a:p>
            <a:pPr marL="339725" lvl="5" indent="-222250">
              <a:buClr>
                <a:srgbClr val="E46C0A"/>
              </a:buClr>
              <a:buSzPct val="80000"/>
              <a:defRPr/>
            </a:pPr>
            <a:r>
              <a:rPr lang="en-US" sz="2800" b="1" cap="small" dirty="0"/>
              <a:t>Extended Brief Interventions or Brief Treatment </a:t>
            </a:r>
          </a:p>
          <a:p>
            <a:pPr marL="0" lvl="5" indent="0" algn="r" defTabSz="973138">
              <a:buClr>
                <a:srgbClr val="0055DE"/>
              </a:buClr>
              <a:buSzPct val="80000"/>
              <a:buNone/>
              <a:defRPr/>
            </a:pPr>
            <a:r>
              <a:rPr lang="en-US" sz="2400" b="1" dirty="0"/>
              <a:t>(</a:t>
            </a:r>
            <a:r>
              <a:rPr lang="en-US" sz="2400" b="1" i="1" dirty="0"/>
              <a:t>for those who have </a:t>
            </a:r>
            <a:r>
              <a:rPr lang="en-US" sz="2400" b="1" i="1" dirty="0">
                <a:solidFill>
                  <a:srgbClr val="E46C0A"/>
                </a:solidFill>
              </a:rPr>
              <a:t>moderate risk </a:t>
            </a:r>
            <a:r>
              <a:rPr lang="en-US" sz="2400" b="1" i="1" dirty="0"/>
              <a:t>or </a:t>
            </a:r>
            <a:r>
              <a:rPr lang="en-US" sz="2400" b="1" i="1" dirty="0">
                <a:solidFill>
                  <a:srgbClr val="E46C0A"/>
                </a:solidFill>
              </a:rPr>
              <a:t>high risk </a:t>
            </a:r>
            <a:r>
              <a:rPr lang="en-US" sz="2400" b="1" i="1" dirty="0"/>
              <a:t>substance use, who would benefit from </a:t>
            </a:r>
            <a:r>
              <a:rPr lang="en-US" sz="2400" b="1" i="1" dirty="0">
                <a:solidFill>
                  <a:srgbClr val="E46C0A"/>
                </a:solidFill>
              </a:rPr>
              <a:t>ongoing</a:t>
            </a:r>
            <a:r>
              <a:rPr lang="en-US" sz="2400" b="1" i="1" dirty="0"/>
              <a:t>, </a:t>
            </a:r>
            <a:r>
              <a:rPr lang="en-US" sz="2400" b="1" i="1" dirty="0">
                <a:solidFill>
                  <a:srgbClr val="E46C0A"/>
                </a:solidFill>
              </a:rPr>
              <a:t>targeted </a:t>
            </a:r>
            <a:r>
              <a:rPr lang="en-US" sz="2400" b="1" i="1" dirty="0"/>
              <a:t>interventions, and are willing to engage</a:t>
            </a:r>
            <a:r>
              <a:rPr lang="en-US" sz="2400" b="1" dirty="0"/>
              <a:t>)</a:t>
            </a:r>
          </a:p>
        </p:txBody>
      </p:sp>
      <p:sp>
        <p:nvSpPr>
          <p:cNvPr id="3" name="TextBox 2"/>
          <p:cNvSpPr txBox="1"/>
          <p:nvPr/>
        </p:nvSpPr>
        <p:spPr>
          <a:xfrm>
            <a:off x="2445080" y="35484"/>
            <a:ext cx="4912242" cy="523220"/>
          </a:xfrm>
          <a:prstGeom prst="rect">
            <a:avLst/>
          </a:prstGeom>
          <a:noFill/>
        </p:spPr>
        <p:txBody>
          <a:bodyPr wrap="square" rtlCol="0">
            <a:spAutoFit/>
          </a:bodyPr>
          <a:lstStyle/>
          <a:p>
            <a:pPr marL="287338" indent="-228600">
              <a:buClr>
                <a:srgbClr val="E46C0A"/>
              </a:buClr>
              <a:buSzPct val="80000"/>
              <a:buFont typeface="Arial" panose="020B0604020202020204" pitchFamily="34" charset="0"/>
              <a:buChar char="•"/>
            </a:pPr>
            <a:r>
              <a:rPr lang="en-US" sz="2800" b="1" cap="small" dirty="0"/>
              <a:t>Pre-screening</a:t>
            </a:r>
            <a:r>
              <a:rPr lang="en-US" sz="2800" b="1" dirty="0"/>
              <a:t> </a:t>
            </a:r>
            <a:r>
              <a:rPr lang="en-US" sz="2400" b="1" dirty="0"/>
              <a:t>(</a:t>
            </a:r>
            <a:r>
              <a:rPr lang="en-US" sz="2400" b="1" i="1" dirty="0">
                <a:solidFill>
                  <a:srgbClr val="E46C0A"/>
                </a:solidFill>
              </a:rPr>
              <a:t>Universal</a:t>
            </a:r>
            <a:r>
              <a:rPr lang="en-US" sz="2400" b="1" dirty="0"/>
              <a:t>)</a:t>
            </a:r>
          </a:p>
        </p:txBody>
      </p:sp>
      <p:sp>
        <p:nvSpPr>
          <p:cNvPr id="7" name="TextBox 6"/>
          <p:cNvSpPr txBox="1"/>
          <p:nvPr/>
        </p:nvSpPr>
        <p:spPr>
          <a:xfrm>
            <a:off x="2445080" y="1550899"/>
            <a:ext cx="5586970" cy="954107"/>
          </a:xfrm>
          <a:prstGeom prst="rect">
            <a:avLst/>
          </a:prstGeom>
          <a:noFill/>
        </p:spPr>
        <p:txBody>
          <a:bodyPr wrap="square" rtlCol="0">
            <a:spAutoFit/>
          </a:bodyPr>
          <a:lstStyle/>
          <a:p>
            <a:pPr marL="233363" indent="-174625">
              <a:buClr>
                <a:srgbClr val="E46C0A"/>
              </a:buClr>
              <a:buSzPct val="80000"/>
              <a:buFont typeface="Arial" panose="020B0604020202020204" pitchFamily="34" charset="0"/>
              <a:buChar char="•"/>
            </a:pPr>
            <a:r>
              <a:rPr lang="en-US" sz="2800" b="1" cap="small" dirty="0"/>
              <a:t>Brief Intervention </a:t>
            </a:r>
          </a:p>
          <a:p>
            <a:pPr marL="233363" indent="-233363">
              <a:buClr>
                <a:srgbClr val="0055DE"/>
              </a:buClr>
              <a:buSzPct val="80000"/>
            </a:pPr>
            <a:r>
              <a:rPr lang="en-US" sz="2800" b="1" dirty="0"/>
              <a:t>	</a:t>
            </a:r>
            <a:r>
              <a:rPr lang="en-US" sz="2400" b="1" dirty="0"/>
              <a:t>(</a:t>
            </a:r>
            <a:r>
              <a:rPr lang="en-US" sz="2400" b="1" i="1" dirty="0"/>
              <a:t>for those scoring </a:t>
            </a:r>
            <a:r>
              <a:rPr lang="en-US" sz="2400" b="1" i="1" dirty="0">
                <a:solidFill>
                  <a:srgbClr val="E46C0A"/>
                </a:solidFill>
              </a:rPr>
              <a:t>over </a:t>
            </a:r>
            <a:r>
              <a:rPr lang="en-US" sz="2400" b="1" i="1" dirty="0"/>
              <a:t>the cut off point</a:t>
            </a:r>
            <a:r>
              <a:rPr lang="en-US" sz="2400" b="1" dirty="0"/>
              <a:t>)</a:t>
            </a:r>
            <a:endParaRPr lang="en-US" sz="2800" b="1" dirty="0"/>
          </a:p>
        </p:txBody>
      </p:sp>
      <p:sp>
        <p:nvSpPr>
          <p:cNvPr id="8" name="TextBox 7"/>
          <p:cNvSpPr txBox="1"/>
          <p:nvPr/>
        </p:nvSpPr>
        <p:spPr>
          <a:xfrm>
            <a:off x="2713315" y="573063"/>
            <a:ext cx="6340363" cy="954107"/>
          </a:xfrm>
          <a:prstGeom prst="rect">
            <a:avLst/>
          </a:prstGeom>
          <a:noFill/>
        </p:spPr>
        <p:txBody>
          <a:bodyPr wrap="square" rtlCol="0">
            <a:spAutoFit/>
          </a:bodyPr>
          <a:lstStyle/>
          <a:p>
            <a:pPr marL="287338" indent="-228600">
              <a:buClr>
                <a:srgbClr val="E46C0A"/>
              </a:buClr>
              <a:buSzPct val="80000"/>
              <a:buFont typeface="Arial" panose="020B0604020202020204" pitchFamily="34" charset="0"/>
              <a:buChar char="•"/>
            </a:pPr>
            <a:r>
              <a:rPr lang="en-US" sz="2800" b="1" cap="small" dirty="0"/>
              <a:t>Full-screening</a:t>
            </a:r>
            <a:r>
              <a:rPr lang="en-US" sz="2800" b="1" dirty="0"/>
              <a:t> </a:t>
            </a:r>
          </a:p>
          <a:p>
            <a:pPr marL="287338" indent="-233363">
              <a:buClr>
                <a:srgbClr val="0055DE"/>
              </a:buClr>
              <a:buSzPct val="80000"/>
            </a:pPr>
            <a:r>
              <a:rPr lang="en-US" sz="2800" b="1" dirty="0"/>
              <a:t>	</a:t>
            </a:r>
            <a:r>
              <a:rPr lang="en-US" sz="2400" b="1" dirty="0"/>
              <a:t>(</a:t>
            </a:r>
            <a:r>
              <a:rPr lang="en-US" sz="2400" b="1" i="1" dirty="0"/>
              <a:t>for those with a </a:t>
            </a:r>
            <a:r>
              <a:rPr lang="en-US" sz="2400" b="1" i="1" dirty="0">
                <a:solidFill>
                  <a:srgbClr val="E46C0A"/>
                </a:solidFill>
              </a:rPr>
              <a:t>positive </a:t>
            </a:r>
            <a:r>
              <a:rPr lang="en-US" sz="2400" b="1" i="1" dirty="0"/>
              <a:t>pre-screen</a:t>
            </a:r>
            <a:r>
              <a:rPr lang="en-US" sz="2400" b="1" dirty="0"/>
              <a:t>)</a:t>
            </a:r>
          </a:p>
        </p:txBody>
      </p:sp>
      <p:sp>
        <p:nvSpPr>
          <p:cNvPr id="9" name="Rectangle 3"/>
          <p:cNvSpPr txBox="1">
            <a:spLocks noChangeArrowheads="1"/>
          </p:cNvSpPr>
          <p:nvPr/>
        </p:nvSpPr>
        <p:spPr>
          <a:xfrm>
            <a:off x="3325092" y="4111612"/>
            <a:ext cx="5728587" cy="1628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lvl="5">
              <a:lnSpc>
                <a:spcPct val="100000"/>
              </a:lnSpc>
              <a:spcBef>
                <a:spcPts val="0"/>
              </a:spcBef>
              <a:buClr>
                <a:srgbClr val="E46C0A"/>
              </a:buClr>
              <a:buSzPct val="80000"/>
              <a:defRPr/>
            </a:pPr>
            <a:r>
              <a:rPr lang="en-US" sz="2800" b="1" cap="small" dirty="0"/>
              <a:t>Traditional Treatment </a:t>
            </a:r>
          </a:p>
          <a:p>
            <a:pPr marL="288925" indent="0">
              <a:lnSpc>
                <a:spcPct val="100000"/>
              </a:lnSpc>
              <a:spcBef>
                <a:spcPts val="0"/>
              </a:spcBef>
              <a:buClr>
                <a:schemeClr val="accent3"/>
              </a:buClr>
              <a:buFont typeface="Arial" panose="020B0604020202020204" pitchFamily="34" charset="0"/>
              <a:buNone/>
              <a:defRPr/>
            </a:pPr>
            <a:r>
              <a:rPr lang="en-US" sz="2400" b="1" dirty="0"/>
              <a:t>(</a:t>
            </a:r>
            <a:r>
              <a:rPr lang="en-US" sz="2400" b="1" i="1" dirty="0"/>
              <a:t>for those who have a </a:t>
            </a:r>
            <a:r>
              <a:rPr lang="en-US" sz="2400" b="1" i="1" dirty="0">
                <a:solidFill>
                  <a:srgbClr val="E46C0A"/>
                </a:solidFill>
              </a:rPr>
              <a:t>substance use disorder </a:t>
            </a:r>
            <a:r>
              <a:rPr lang="en-US" sz="2400" b="1" i="1" dirty="0"/>
              <a:t>(based on further assessment) and are </a:t>
            </a:r>
            <a:r>
              <a:rPr lang="en-US" sz="2400" b="1" i="1" u="sng" dirty="0">
                <a:solidFill>
                  <a:srgbClr val="E46C0A"/>
                </a:solidFill>
              </a:rPr>
              <a:t>willing</a:t>
            </a:r>
            <a:r>
              <a:rPr lang="en-US" sz="2400" b="1" i="1" dirty="0">
                <a:solidFill>
                  <a:srgbClr val="E46C0A"/>
                </a:solidFill>
              </a:rPr>
              <a:t> </a:t>
            </a:r>
            <a:r>
              <a:rPr lang="en-US" sz="2400" b="1" i="1" dirty="0"/>
              <a:t>to engage</a:t>
            </a:r>
            <a:r>
              <a:rPr lang="en-US" sz="2400" b="1" dirty="0"/>
              <a:t>)</a:t>
            </a:r>
          </a:p>
        </p:txBody>
      </p:sp>
    </p:spTree>
    <p:extLst>
      <p:ext uri="{BB962C8B-B14F-4D97-AF65-F5344CB8AC3E}">
        <p14:creationId xmlns:p14="http://schemas.microsoft.com/office/powerpoint/2010/main" val="2927832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TotalTime>
  <Words>2258</Words>
  <Application>Microsoft Macintosh PowerPoint</Application>
  <PresentationFormat>On-screen Show (4:3)</PresentationFormat>
  <Paragraphs>138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PGothic</vt:lpstr>
      <vt:lpstr>Arial</vt:lpstr>
      <vt:lpstr>Arial Rounded MT Bold</vt:lpstr>
      <vt:lpstr>Calibri</vt:lpstr>
      <vt:lpstr>Office Theme</vt:lpstr>
      <vt:lpstr>SBIRT Overview</vt:lpstr>
      <vt:lpstr>What does SBIRT mean to you?</vt:lpstr>
      <vt:lpstr>SBIRT comprises 3 stages and is often implemented using Motivational Interviewing strategies</vt:lpstr>
      <vt:lpstr>SBIRT Concept</vt:lpstr>
      <vt:lpstr>SBIRT is</vt:lpstr>
      <vt:lpstr>Primary Goal</vt:lpstr>
      <vt:lpstr>SBIRT core components</vt:lpstr>
      <vt:lpstr>Based on the SAMHSA model,  SBIRT is unique in its universal screening of all clients regardless of an identified disorder, allowing health care professionals to address the spectrum of such behavioral health problems even when the client is not actively seeking an intervention or treatment for his or her problems. </vt:lpstr>
      <vt:lpstr>SBIRT Moving Parts</vt:lpstr>
      <vt:lpstr>SBIRT is an intervention that can be flexibly applied in numerous clinical settings</vt:lpstr>
      <vt:lpstr>SBIRT may be administered by individuals with or without medical training or prior experience in substance use counseling.</vt:lpstr>
      <vt:lpstr>Who may provide SBIRT services under Medicare</vt:lpstr>
      <vt:lpstr>Who may provide SBIRT services under  Nevada Medicaid</vt:lpstr>
      <vt:lpstr>Team-based approaches in which nurses, social workers, medical assistants (MAs), and other medical professionals provide care traditionally provided by physicians can be used with SBIRT.</vt:lpstr>
      <vt:lpstr>short video that demonstrates an SBIRT Alcohol Screen Scenario</vt:lpstr>
    </vt:vector>
  </TitlesOfParts>
  <Company>HSLIC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SBIRT Overview</dc:title>
  <dc:creator>HSC Employee</dc:creator>
  <cp:lastModifiedBy>Microsoft Office User</cp:lastModifiedBy>
  <cp:revision>9</cp:revision>
  <dcterms:created xsi:type="dcterms:W3CDTF">2016-04-20T18:05:40Z</dcterms:created>
  <dcterms:modified xsi:type="dcterms:W3CDTF">2018-10-16T15:47:56Z</dcterms:modified>
</cp:coreProperties>
</file>