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80" r:id="rId3"/>
    <p:sldId id="281" r:id="rId4"/>
    <p:sldId id="276" r:id="rId5"/>
    <p:sldId id="282" r:id="rId6"/>
    <p:sldId id="278" r:id="rId7"/>
    <p:sldId id="279" r:id="rId8"/>
    <p:sldId id="283" r:id="rId9"/>
    <p:sldId id="284" r:id="rId10"/>
    <p:sldId id="285" r:id="rId11"/>
    <p:sldId id="261" r:id="rId12"/>
    <p:sldId id="286" r:id="rId13"/>
    <p:sldId id="287" r:id="rId14"/>
    <p:sldId id="288" r:id="rId15"/>
    <p:sldId id="289" r:id="rId16"/>
    <p:sldId id="266" r:id="rId17"/>
    <p:sldId id="290" r:id="rId18"/>
    <p:sldId id="268" r:id="rId19"/>
    <p:sldId id="269" r:id="rId20"/>
    <p:sldId id="270" r:id="rId21"/>
    <p:sldId id="271" r:id="rId22"/>
    <p:sldId id="291" r:id="rId23"/>
    <p:sldId id="27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7"/>
    <p:restoredTop sz="66362" autoAdjust="0"/>
  </p:normalViewPr>
  <p:slideViewPr>
    <p:cSldViewPr snapToGrid="0" snapToObjects="1">
      <p:cViewPr varScale="1">
        <p:scale>
          <a:sx n="120" d="100"/>
          <a:sy n="120" d="100"/>
        </p:scale>
        <p:origin x="76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5B103F-286D-4646-A14B-C1889705AC1B}" type="datetimeFigureOut">
              <a:rPr lang="en-US" smtClean="0"/>
              <a:t>10/16/18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A0FBD6-BE92-3E4B-B10B-9C19E0E7FB92}" type="slidenum">
              <a:rPr lang="en-US" smtClean="0"/>
              <a:t>‹#›</a:t>
            </a:fld>
            <a:endParaRPr lang="en-US"/>
          </a:p>
        </p:txBody>
      </p:sp>
    </p:spTree>
    <p:extLst>
      <p:ext uri="{BB962C8B-B14F-4D97-AF65-F5344CB8AC3E}">
        <p14:creationId xmlns:p14="http://schemas.microsoft.com/office/powerpoint/2010/main" val="23129844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a:t>
            </a:r>
            <a:r>
              <a:rPr lang="en-US" baseline="0" dirty="0"/>
              <a:t> the rationale for SBIRT can sometimes be underscored through a little thought experience. Please take a moment and think of a client you know for whom alcohol or drug use has been a problem. If you haven’t had a lot of client contact, you can think of a friend or family member instead. Take a moment to really picture this person in your mind’s eye. What were they like. How did their alcohol or drug use affect them?”</a:t>
            </a:r>
          </a:p>
          <a:p>
            <a:endParaRPr lang="en-US" baseline="0" dirty="0"/>
          </a:p>
          <a:p>
            <a:r>
              <a:rPr lang="en-US" baseline="0" dirty="0"/>
              <a:t>PAUSE FOR ABOUT THIRTY SECONDS</a:t>
            </a:r>
          </a:p>
          <a:p>
            <a:endParaRPr lang="en-US" baseline="0" dirty="0"/>
          </a:p>
          <a:p>
            <a:r>
              <a:rPr lang="en-US" baseline="0" dirty="0"/>
              <a:t>“Now, I wonder whether I might be able to ask a few of you to share. Who would be willing to tell us about the person that came to mind for you?”</a:t>
            </a:r>
          </a:p>
          <a:p>
            <a:endParaRPr lang="en-US" baseline="0" dirty="0"/>
          </a:p>
          <a:p>
            <a:r>
              <a:rPr lang="en-US" baseline="0" dirty="0"/>
              <a:t>NOTE: Almost inevitably, participants will share stories of clients with severe substance use disorders. Reflect the main points of their examples.</a:t>
            </a:r>
          </a:p>
          <a:p>
            <a:endParaRPr lang="en-US" baseline="0" dirty="0"/>
          </a:p>
          <a:p>
            <a:r>
              <a:rPr lang="en-US" baseline="0" dirty="0"/>
              <a:t>“Thank you for sharing. As most of you have described the people that are most likely to come to mind when we think about clients for whom substance use has been a problem, often lie on the more severe end of the substance use spectrum.”</a:t>
            </a:r>
            <a:endParaRPr lang="en-US" dirty="0"/>
          </a:p>
        </p:txBody>
      </p:sp>
      <p:sp>
        <p:nvSpPr>
          <p:cNvPr id="4" name="Slide Number Placeholder 3"/>
          <p:cNvSpPr>
            <a:spLocks noGrp="1"/>
          </p:cNvSpPr>
          <p:nvPr>
            <p:ph type="sldNum" sz="quarter" idx="5"/>
          </p:nvPr>
        </p:nvSpPr>
        <p:spPr/>
        <p:txBody>
          <a:bodyPr/>
          <a:lstStyle/>
          <a:p>
            <a:fld id="{A8A0FBD6-BE92-3E4B-B10B-9C19E0E7FB92}" type="slidenum">
              <a:rPr lang="en-US" smtClean="0"/>
              <a:t>2</a:t>
            </a:fld>
            <a:endParaRPr lang="en-US"/>
          </a:p>
        </p:txBody>
      </p:sp>
    </p:spTree>
    <p:extLst>
      <p:ext uri="{BB962C8B-B14F-4D97-AF65-F5344CB8AC3E}">
        <p14:creationId xmlns:p14="http://schemas.microsoft.com/office/powerpoint/2010/main" val="3186230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times when the NIAAA</a:t>
            </a:r>
            <a:r>
              <a:rPr lang="en-US" baseline="0" dirty="0"/>
              <a:t> drinking limits are not applicable. </a:t>
            </a:r>
            <a:endParaRPr lang="en-US" dirty="0"/>
          </a:p>
        </p:txBody>
      </p:sp>
      <p:sp>
        <p:nvSpPr>
          <p:cNvPr id="4" name="Slide Number Placeholder 3"/>
          <p:cNvSpPr>
            <a:spLocks noGrp="1"/>
          </p:cNvSpPr>
          <p:nvPr>
            <p:ph type="sldNum" sz="quarter" idx="10"/>
          </p:nvPr>
        </p:nvSpPr>
        <p:spPr/>
        <p:txBody>
          <a:bodyPr/>
          <a:lstStyle/>
          <a:p>
            <a:fld id="{A8A0FBD6-BE92-3E4B-B10B-9C19E0E7FB92}" type="slidenum">
              <a:rPr lang="en-US" smtClean="0"/>
              <a:t>11</a:t>
            </a:fld>
            <a:endParaRPr lang="en-US"/>
          </a:p>
        </p:txBody>
      </p:sp>
    </p:spTree>
    <p:extLst>
      <p:ext uri="{BB962C8B-B14F-4D97-AF65-F5344CB8AC3E}">
        <p14:creationId xmlns:p14="http://schemas.microsoft.com/office/powerpoint/2010/main" val="2618054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1" y="4343400"/>
            <a:ext cx="6705600" cy="4495800"/>
          </a:xfrm>
        </p:spPr>
        <p:txBody>
          <a:bodyPr/>
          <a:lstStyle/>
          <a:p>
            <a:pPr marL="457175" indent="-457175"/>
            <a:endParaRPr lang="en-US" sz="800" dirty="0">
              <a:solidFill>
                <a:srgbClr val="FF0000"/>
              </a:solidFill>
            </a:endParaRPr>
          </a:p>
        </p:txBody>
      </p:sp>
      <p:sp>
        <p:nvSpPr>
          <p:cNvPr id="5" name="Slide Number Placeholder 4"/>
          <p:cNvSpPr>
            <a:spLocks noGrp="1"/>
          </p:cNvSpPr>
          <p:nvPr>
            <p:ph type="sldNum" sz="quarter" idx="11"/>
          </p:nvPr>
        </p:nvSpPr>
        <p:spPr>
          <a:xfrm>
            <a:off x="3884027" y="8684926"/>
            <a:ext cx="2972421" cy="457513"/>
          </a:xfrm>
          <a:prstGeom prst="rect">
            <a:avLst/>
          </a:prstGeom>
        </p:spPr>
        <p:txBody>
          <a:bodyPr lIns="89730" tIns="44865" rIns="89730" bIns="44865"/>
          <a:lstStyle/>
          <a:p>
            <a:fld id="{A37A7762-CBAF-4536-A204-6E59D532BE34}" type="slidenum">
              <a:rPr lang="en-US" smtClean="0"/>
              <a:pPr/>
              <a:t>18</a:t>
            </a:fld>
            <a:endParaRPr lang="en-US"/>
          </a:p>
        </p:txBody>
      </p:sp>
    </p:spTree>
    <p:extLst>
      <p:ext uri="{BB962C8B-B14F-4D97-AF65-F5344CB8AC3E}">
        <p14:creationId xmlns:p14="http://schemas.microsoft.com/office/powerpoint/2010/main" val="3359550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73344D57-AB6E-4070-8FB6-9AD6DC0B3AFD}" type="slidenum">
              <a:rPr lang="en-US" smtClean="0"/>
              <a:pPr/>
              <a:t>20</a:t>
            </a:fld>
            <a:endParaRPr lang="en-US"/>
          </a:p>
        </p:txBody>
      </p:sp>
    </p:spTree>
    <p:extLst>
      <p:ext uri="{BB962C8B-B14F-4D97-AF65-F5344CB8AC3E}">
        <p14:creationId xmlns:p14="http://schemas.microsoft.com/office/powerpoint/2010/main" val="2054928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This also role models the</a:t>
            </a:r>
            <a:r>
              <a:rPr lang="en-US" baseline="0" dirty="0"/>
              <a:t> ASK-TELL-ASK technique that participant’s will learn as part of brief intervention. </a:t>
            </a:r>
            <a:endParaRPr lang="en-US" dirty="0"/>
          </a:p>
        </p:txBody>
      </p:sp>
      <p:sp>
        <p:nvSpPr>
          <p:cNvPr id="4" name="Slide Number Placeholder 3"/>
          <p:cNvSpPr>
            <a:spLocks noGrp="1"/>
          </p:cNvSpPr>
          <p:nvPr>
            <p:ph type="sldNum" sz="quarter" idx="5"/>
          </p:nvPr>
        </p:nvSpPr>
        <p:spPr/>
        <p:txBody>
          <a:bodyPr/>
          <a:lstStyle/>
          <a:p>
            <a:fld id="{A8A0FBD6-BE92-3E4B-B10B-9C19E0E7FB92}" type="slidenum">
              <a:rPr lang="en-US" smtClean="0"/>
              <a:t>22</a:t>
            </a:fld>
            <a:endParaRPr lang="en-US"/>
          </a:p>
        </p:txBody>
      </p:sp>
    </p:spTree>
    <p:extLst>
      <p:ext uri="{BB962C8B-B14F-4D97-AF65-F5344CB8AC3E}">
        <p14:creationId xmlns:p14="http://schemas.microsoft.com/office/powerpoint/2010/main" val="2303706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“Substance use does lie on a continuum. Luckily</a:t>
            </a:r>
            <a:r>
              <a:rPr lang="en-US" baseline="0" dirty="0"/>
              <a:t>, most client either do not use substances or, if they drink for example, do so in a safe manner. There is a pretty big population of clients however who use substances in a way that puts them at risk for medical or psychosocial consequences. This is actually about 1 in 5 clients. At the tip of the pyramid are clients who have a substance use disorder. These are clients who’s use has caused serious problems in their life. Even though these are minority of clients, as we saw with our thought example, these are the clients that are the first to come to mind. They stick out in our heads because they are the clients we are most concerned about and often most frustrated with. While this phenomenon is common, it creates a bit of a problem for SBIRT. When providers this of substance use only in terms of the most severe cases, it likely makes them less likely to intervene, because it can be challenging to see how a brief opportunistic intervention could have much of an impact. SBIRT encourages us to make deliberate efforts to think about the whole pyramid. Specifically, we are encouraged to think about the group of risky drinkers in the middle, who is often overlooked. These clients often fly below the radar of medical or other professionals because they are not yet experiencing serious consequences because of their drinking or drug use. However, it is this group of clients that create the most burden on our health and economic systems because of their use and it is this group that is most likely to be responsive to brief interventions that can be offered in opportunistic settings like medical offices.</a:t>
            </a:r>
            <a:endParaRPr lang="en-US" dirty="0"/>
          </a:p>
        </p:txBody>
      </p:sp>
      <p:sp>
        <p:nvSpPr>
          <p:cNvPr id="4" name="Slide Number Placeholder 3"/>
          <p:cNvSpPr>
            <a:spLocks noGrp="1"/>
          </p:cNvSpPr>
          <p:nvPr>
            <p:ph type="sldNum" sz="quarter" idx="5"/>
          </p:nvPr>
        </p:nvSpPr>
        <p:spPr/>
        <p:txBody>
          <a:bodyPr/>
          <a:lstStyle/>
          <a:p>
            <a:fld id="{A8A0FBD6-BE92-3E4B-B10B-9C19E0E7FB92}" type="slidenum">
              <a:rPr lang="en-US" smtClean="0"/>
              <a:t>3</a:t>
            </a:fld>
            <a:endParaRPr lang="en-US"/>
          </a:p>
        </p:txBody>
      </p:sp>
    </p:spTree>
    <p:extLst>
      <p:ext uri="{BB962C8B-B14F-4D97-AF65-F5344CB8AC3E}">
        <p14:creationId xmlns:p14="http://schemas.microsoft.com/office/powerpoint/2010/main" val="346358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learning about SBIRT, you’ll be asked to forget a few things…”</a:t>
            </a:r>
          </a:p>
        </p:txBody>
      </p:sp>
      <p:sp>
        <p:nvSpPr>
          <p:cNvPr id="4" name="Slide Number Placeholder 3"/>
          <p:cNvSpPr>
            <a:spLocks noGrp="1"/>
          </p:cNvSpPr>
          <p:nvPr>
            <p:ph type="sldNum" sz="quarter" idx="10"/>
          </p:nvPr>
        </p:nvSpPr>
        <p:spPr/>
        <p:txBody>
          <a:bodyPr/>
          <a:lstStyle/>
          <a:p>
            <a:fld id="{A04499AF-CEDA-485B-A670-111BD837ED8A}" type="slidenum">
              <a:rPr lang="en-US" smtClean="0"/>
              <a:t>4</a:t>
            </a:fld>
            <a:endParaRPr lang="en-US"/>
          </a:p>
        </p:txBody>
      </p:sp>
    </p:spTree>
    <p:extLst>
      <p:ext uri="{BB962C8B-B14F-4D97-AF65-F5344CB8AC3E}">
        <p14:creationId xmlns:p14="http://schemas.microsoft.com/office/powerpoint/2010/main" val="2238772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“You’ll be asked</a:t>
            </a:r>
            <a:r>
              <a:rPr lang="en-US" altLang="en-US" baseline="0" dirty="0"/>
              <a:t> to forget </a:t>
            </a:r>
            <a:r>
              <a:rPr lang="en-US" altLang="en-US" dirty="0"/>
              <a:t>everything know about substance use problems,</a:t>
            </a:r>
            <a:r>
              <a:rPr lang="en-US" altLang="en-US" baseline="0" dirty="0"/>
              <a:t> </a:t>
            </a:r>
            <a:r>
              <a:rPr lang="en-US" altLang="en-US" dirty="0"/>
              <a:t>how they are identified, and how they are treated.</a:t>
            </a:r>
            <a:r>
              <a:rPr lang="en-US" altLang="en-US" baseline="0" dirty="0"/>
              <a:t> For most learners, the concept of </a:t>
            </a:r>
            <a:r>
              <a:rPr lang="en-US" altLang="en-US" dirty="0"/>
              <a:t>SBIRT is new and unique.</a:t>
            </a:r>
            <a:r>
              <a:rPr lang="en-US" altLang="en-US" baseline="0" dirty="0"/>
              <a:t> Many of you will have biases </a:t>
            </a:r>
            <a:r>
              <a:rPr lang="en-US" altLang="en-US" dirty="0"/>
              <a:t>or beliefs that SBIRT will challenge. It is important to be open to thinking and doing things differently.”</a:t>
            </a:r>
          </a:p>
        </p:txBody>
      </p:sp>
      <p:sp>
        <p:nvSpPr>
          <p:cNvPr id="4" name="Slide Number Placeholder 3"/>
          <p:cNvSpPr>
            <a:spLocks noGrp="1"/>
          </p:cNvSpPr>
          <p:nvPr>
            <p:ph type="sldNum" sz="quarter" idx="5"/>
          </p:nvPr>
        </p:nvSpPr>
        <p:spPr/>
        <p:txBody>
          <a:bodyPr/>
          <a:lstStyle/>
          <a:p>
            <a:fld id="{A8A0FBD6-BE92-3E4B-B10B-9C19E0E7FB92}" type="slidenum">
              <a:rPr lang="en-US" smtClean="0"/>
              <a:t>5</a:t>
            </a:fld>
            <a:endParaRPr lang="en-US"/>
          </a:p>
        </p:txBody>
      </p:sp>
    </p:spTree>
    <p:extLst>
      <p:ext uri="{BB962C8B-B14F-4D97-AF65-F5344CB8AC3E}">
        <p14:creationId xmlns:p14="http://schemas.microsoft.com/office/powerpoint/2010/main" val="2199126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ASK: “What</a:t>
            </a:r>
            <a:r>
              <a:rPr lang="en-US" baseline="0" dirty="0"/>
              <a:t> is the traditional way of viewing substance use disorders?”</a:t>
            </a:r>
            <a:endParaRPr lang="en-US" dirty="0"/>
          </a:p>
          <a:p>
            <a:r>
              <a:rPr lang="en-US" dirty="0"/>
              <a:t>-Ideal answers:</a:t>
            </a:r>
            <a:r>
              <a:rPr lang="en-US" baseline="0" dirty="0"/>
              <a:t> binary, dichotomous, specialty treatment or no treatment, tertiary prevention</a:t>
            </a:r>
            <a:endParaRPr lang="en-US" dirty="0"/>
          </a:p>
        </p:txBody>
      </p:sp>
      <p:sp>
        <p:nvSpPr>
          <p:cNvPr id="4" name="Slide Number Placeholder 3"/>
          <p:cNvSpPr>
            <a:spLocks noGrp="1"/>
          </p:cNvSpPr>
          <p:nvPr>
            <p:ph type="sldNum" sz="quarter" idx="10"/>
          </p:nvPr>
        </p:nvSpPr>
        <p:spPr/>
        <p:txBody>
          <a:bodyPr/>
          <a:lstStyle/>
          <a:p>
            <a:fld id="{A04499AF-CEDA-485B-A670-111BD837ED8A}" type="slidenum">
              <a:rPr lang="en-US" smtClean="0"/>
              <a:t>6</a:t>
            </a:fld>
            <a:endParaRPr lang="en-US"/>
          </a:p>
        </p:txBody>
      </p:sp>
    </p:spTree>
    <p:extLst>
      <p:ext uri="{BB962C8B-B14F-4D97-AF65-F5344CB8AC3E}">
        <p14:creationId xmlns:p14="http://schemas.microsoft.com/office/powerpoint/2010/main" val="3092383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“How is SBIRT different?”</a:t>
            </a:r>
          </a:p>
          <a:p>
            <a:r>
              <a:rPr lang="en-US" dirty="0"/>
              <a:t>Ideal answers:</a:t>
            </a:r>
            <a:r>
              <a:rPr lang="en-US" baseline="0" dirty="0"/>
              <a:t> continuum of risk, early intervention, secondary prevention</a:t>
            </a:r>
            <a:endParaRPr lang="en-US" dirty="0"/>
          </a:p>
        </p:txBody>
      </p:sp>
      <p:sp>
        <p:nvSpPr>
          <p:cNvPr id="4" name="Slide Number Placeholder 3"/>
          <p:cNvSpPr>
            <a:spLocks noGrp="1"/>
          </p:cNvSpPr>
          <p:nvPr>
            <p:ph type="sldNum" sz="quarter" idx="10"/>
          </p:nvPr>
        </p:nvSpPr>
        <p:spPr/>
        <p:txBody>
          <a:bodyPr/>
          <a:lstStyle/>
          <a:p>
            <a:fld id="{A04499AF-CEDA-485B-A670-111BD837ED8A}" type="slidenum">
              <a:rPr lang="en-US" smtClean="0"/>
              <a:t>7</a:t>
            </a:fld>
            <a:endParaRPr lang="en-US"/>
          </a:p>
        </p:txBody>
      </p:sp>
    </p:spTree>
    <p:extLst>
      <p:ext uri="{BB962C8B-B14F-4D97-AF65-F5344CB8AC3E}">
        <p14:creationId xmlns:p14="http://schemas.microsoft.com/office/powerpoint/2010/main" val="1989998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Ask “If you were asked to come up with a definition of risky alcohol use, what would it be?”</a:t>
            </a:r>
          </a:p>
        </p:txBody>
      </p:sp>
      <p:sp>
        <p:nvSpPr>
          <p:cNvPr id="4" name="Slide Number Placeholder 3"/>
          <p:cNvSpPr>
            <a:spLocks noGrp="1"/>
          </p:cNvSpPr>
          <p:nvPr>
            <p:ph type="sldNum" sz="quarter" idx="5"/>
          </p:nvPr>
        </p:nvSpPr>
        <p:spPr/>
        <p:txBody>
          <a:bodyPr/>
          <a:lstStyle/>
          <a:p>
            <a:fld id="{A8A0FBD6-BE92-3E4B-B10B-9C19E0E7FB92}" type="slidenum">
              <a:rPr lang="en-US" smtClean="0"/>
              <a:t>8</a:t>
            </a:fld>
            <a:endParaRPr lang="en-US"/>
          </a:p>
        </p:txBody>
      </p:sp>
    </p:spTree>
    <p:extLst>
      <p:ext uri="{BB962C8B-B14F-4D97-AF65-F5344CB8AC3E}">
        <p14:creationId xmlns:p14="http://schemas.microsoft.com/office/powerpoint/2010/main" val="2406200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altLang="en-US" dirty="0"/>
              <a:t>This is the way the National Institute of Alcohol Abuse and Alcoholism defines risk. For healthy men under 65, it</a:t>
            </a:r>
            <a:r>
              <a:rPr lang="en-US" altLang="en-US" baseline="0" dirty="0"/>
              <a:t> is recommended that they drink no more than</a:t>
            </a:r>
            <a:r>
              <a:rPr lang="en-US" altLang="en-US" dirty="0"/>
              <a:t> 4 drinks per day (acute measure) AND not more than 14 drinks per week (chronic measure). For healthy women and men over 65 the cutoff is less than or equal to 3 drinks per day AND not more than 7 drinks per week. Drinking over these amounts places the individual at risk for psycho-social or health care problem related to their alcohol use.”</a:t>
            </a:r>
          </a:p>
          <a:p>
            <a:endParaRPr lang="en-US" dirty="0"/>
          </a:p>
          <a:p>
            <a:r>
              <a:rPr lang="en-US" dirty="0"/>
              <a:t>ASK:</a:t>
            </a:r>
            <a:r>
              <a:rPr lang="en-US" baseline="0" dirty="0"/>
              <a:t> “What do you make of these limits. Do they seem high? Low? Or about what you would expect?”</a:t>
            </a:r>
          </a:p>
          <a:p>
            <a:endParaRPr lang="en-US" baseline="0" dirty="0"/>
          </a:p>
          <a:p>
            <a:r>
              <a:rPr lang="en-US" baseline="0" dirty="0"/>
              <a:t>Be prepared for a variety of answers. Reflect learner perceptions and do not attempt to correct or persuade.”</a:t>
            </a:r>
          </a:p>
          <a:p>
            <a:endParaRPr lang="en-US" dirty="0"/>
          </a:p>
          <a:p>
            <a:r>
              <a:rPr lang="en-US" dirty="0"/>
              <a:t>ASK:</a:t>
            </a:r>
            <a:r>
              <a:rPr lang="en-US" baseline="0" dirty="0"/>
              <a:t> “People obviously differ in their susceptibility to health and social consequences. For example, things like body weight, alcohol metabolism, and use of harm reduction strategies may affect the impact that alcohol has on a person. Why then, do you think we have developed guidelines that are more universal. What are some of the benefits and drawbacks of having one set of limits that apply to almost everyone?”</a:t>
            </a:r>
          </a:p>
          <a:p>
            <a:endParaRPr lang="en-US" baseline="0" dirty="0"/>
          </a:p>
          <a:p>
            <a:endParaRPr lang="en-US" baseline="0" dirty="0"/>
          </a:p>
          <a:p>
            <a:endParaRPr lang="en-US" baseline="0" dirty="0"/>
          </a:p>
          <a:p>
            <a:endParaRPr lang="en-US" dirty="0"/>
          </a:p>
          <a:p>
            <a:pPr>
              <a:spcBef>
                <a:spcPct val="0"/>
              </a:spcBef>
            </a:pPr>
            <a:r>
              <a:rPr lang="en-US" altLang="en-US" dirty="0"/>
              <a:t>Reference:  National Institute of Alcohol Abuse and Alcoholism; </a:t>
            </a:r>
            <a:r>
              <a:rPr lang="en-US" altLang="en-US" dirty="0" err="1"/>
              <a:t>www.NIAAA.nih.gov</a:t>
            </a:r>
            <a:r>
              <a:rPr lang="en-US" altLang="en-US" dirty="0"/>
              <a:t>.</a:t>
            </a:r>
          </a:p>
        </p:txBody>
      </p:sp>
      <p:sp>
        <p:nvSpPr>
          <p:cNvPr id="4" name="Slide Number Placeholder 3"/>
          <p:cNvSpPr>
            <a:spLocks noGrp="1"/>
          </p:cNvSpPr>
          <p:nvPr>
            <p:ph type="sldNum" sz="quarter" idx="5"/>
          </p:nvPr>
        </p:nvSpPr>
        <p:spPr/>
        <p:txBody>
          <a:bodyPr/>
          <a:lstStyle/>
          <a:p>
            <a:fld id="{A8A0FBD6-BE92-3E4B-B10B-9C19E0E7FB92}" type="slidenum">
              <a:rPr lang="en-US" smtClean="0"/>
              <a:t>9</a:t>
            </a:fld>
            <a:endParaRPr lang="en-US"/>
          </a:p>
        </p:txBody>
      </p:sp>
    </p:spTree>
    <p:extLst>
      <p:ext uri="{BB962C8B-B14F-4D97-AF65-F5344CB8AC3E}">
        <p14:creationId xmlns:p14="http://schemas.microsoft.com/office/powerpoint/2010/main" val="2506564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u="none" dirty="0">
                <a:ea typeface="ＭＳ Ｐゴシック" pitchFamily="31" charset="-128"/>
              </a:rPr>
              <a:t>“It’s important</a:t>
            </a:r>
            <a:r>
              <a:rPr lang="en-US" u="none" baseline="0" dirty="0">
                <a:ea typeface="ＭＳ Ｐゴシック" pitchFamily="31" charset="-128"/>
              </a:rPr>
              <a:t> when talking about alcohol use here and with our clients to make sure that we are all on the same page about what constitutes a drink. A standard drink is 14 grams of alcohol which is equivalent to 5 ounces of wine, 12 ounces of beer, or a shot of hard alcohol.”</a:t>
            </a:r>
            <a:endParaRPr lang="en-US" u="none" dirty="0">
              <a:ea typeface="ＭＳ Ｐゴシック" pitchFamily="31" charset="-128"/>
            </a:endParaRPr>
          </a:p>
          <a:p>
            <a:pPr>
              <a:defRPr/>
            </a:pPr>
            <a:endParaRPr lang="en-US" dirty="0">
              <a:ea typeface="ＭＳ Ｐゴシック" pitchFamily="31" charset="-128"/>
            </a:endParaRPr>
          </a:p>
          <a:p>
            <a:pPr>
              <a:defRPr/>
            </a:pPr>
            <a:r>
              <a:rPr lang="en-US" dirty="0">
                <a:ea typeface="ＭＳ Ｐゴシック" pitchFamily="31" charset="-128"/>
              </a:rPr>
              <a:t>Activity: The Pour Game</a:t>
            </a:r>
          </a:p>
        </p:txBody>
      </p:sp>
      <p:sp>
        <p:nvSpPr>
          <p:cNvPr id="4" name="Slide Number Placeholder 3"/>
          <p:cNvSpPr>
            <a:spLocks noGrp="1"/>
          </p:cNvSpPr>
          <p:nvPr>
            <p:ph type="sldNum" sz="quarter" idx="5"/>
          </p:nvPr>
        </p:nvSpPr>
        <p:spPr/>
        <p:txBody>
          <a:bodyPr/>
          <a:lstStyle/>
          <a:p>
            <a:fld id="{A8A0FBD6-BE92-3E4B-B10B-9C19E0E7FB92}" type="slidenum">
              <a:rPr lang="en-US" smtClean="0"/>
              <a:t>10</a:t>
            </a:fld>
            <a:endParaRPr lang="en-US"/>
          </a:p>
        </p:txBody>
      </p:sp>
    </p:spTree>
    <p:extLst>
      <p:ext uri="{BB962C8B-B14F-4D97-AF65-F5344CB8AC3E}">
        <p14:creationId xmlns:p14="http://schemas.microsoft.com/office/powerpoint/2010/main" val="3054531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8AEF48-BEB6-3C47-A63E-4594E0504E93}"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6E217-06F1-C14F-A8BB-3948CB2F5501}" type="slidenum">
              <a:rPr lang="en-US" smtClean="0"/>
              <a:t>‹#›</a:t>
            </a:fld>
            <a:endParaRPr lang="en-US"/>
          </a:p>
        </p:txBody>
      </p:sp>
    </p:spTree>
    <p:extLst>
      <p:ext uri="{BB962C8B-B14F-4D97-AF65-F5344CB8AC3E}">
        <p14:creationId xmlns:p14="http://schemas.microsoft.com/office/powerpoint/2010/main" val="3460822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8AEF48-BEB6-3C47-A63E-4594E0504E93}"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6E217-06F1-C14F-A8BB-3948CB2F5501}" type="slidenum">
              <a:rPr lang="en-US" smtClean="0"/>
              <a:t>‹#›</a:t>
            </a:fld>
            <a:endParaRPr lang="en-US"/>
          </a:p>
        </p:txBody>
      </p:sp>
    </p:spTree>
    <p:extLst>
      <p:ext uri="{BB962C8B-B14F-4D97-AF65-F5344CB8AC3E}">
        <p14:creationId xmlns:p14="http://schemas.microsoft.com/office/powerpoint/2010/main" val="4150545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8AEF48-BEB6-3C47-A63E-4594E0504E93}"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6E217-06F1-C14F-A8BB-3948CB2F5501}" type="slidenum">
              <a:rPr lang="en-US" smtClean="0"/>
              <a:t>‹#›</a:t>
            </a:fld>
            <a:endParaRPr lang="en-US"/>
          </a:p>
        </p:txBody>
      </p:sp>
    </p:spTree>
    <p:extLst>
      <p:ext uri="{BB962C8B-B14F-4D97-AF65-F5344CB8AC3E}">
        <p14:creationId xmlns:p14="http://schemas.microsoft.com/office/powerpoint/2010/main" val="880026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8AEF48-BEB6-3C47-A63E-4594E0504E93}"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6E217-06F1-C14F-A8BB-3948CB2F5501}" type="slidenum">
              <a:rPr lang="en-US" smtClean="0"/>
              <a:t>‹#›</a:t>
            </a:fld>
            <a:endParaRPr lang="en-US"/>
          </a:p>
        </p:txBody>
      </p:sp>
    </p:spTree>
    <p:extLst>
      <p:ext uri="{BB962C8B-B14F-4D97-AF65-F5344CB8AC3E}">
        <p14:creationId xmlns:p14="http://schemas.microsoft.com/office/powerpoint/2010/main" val="3146227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8AEF48-BEB6-3C47-A63E-4594E0504E93}"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6E217-06F1-C14F-A8BB-3948CB2F5501}" type="slidenum">
              <a:rPr lang="en-US" smtClean="0"/>
              <a:t>‹#›</a:t>
            </a:fld>
            <a:endParaRPr lang="en-US"/>
          </a:p>
        </p:txBody>
      </p:sp>
    </p:spTree>
    <p:extLst>
      <p:ext uri="{BB962C8B-B14F-4D97-AF65-F5344CB8AC3E}">
        <p14:creationId xmlns:p14="http://schemas.microsoft.com/office/powerpoint/2010/main" val="3417909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8AEF48-BEB6-3C47-A63E-4594E0504E93}" type="datetimeFigureOut">
              <a:rPr lang="en-US" smtClean="0"/>
              <a:t>10/16/18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6E217-06F1-C14F-A8BB-3948CB2F5501}" type="slidenum">
              <a:rPr lang="en-US" smtClean="0"/>
              <a:t>‹#›</a:t>
            </a:fld>
            <a:endParaRPr lang="en-US"/>
          </a:p>
        </p:txBody>
      </p:sp>
    </p:spTree>
    <p:extLst>
      <p:ext uri="{BB962C8B-B14F-4D97-AF65-F5344CB8AC3E}">
        <p14:creationId xmlns:p14="http://schemas.microsoft.com/office/powerpoint/2010/main" val="89151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8AEF48-BEB6-3C47-A63E-4594E0504E93}" type="datetimeFigureOut">
              <a:rPr lang="en-US" smtClean="0"/>
              <a:t>10/16/18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E6E217-06F1-C14F-A8BB-3948CB2F5501}" type="slidenum">
              <a:rPr lang="en-US" smtClean="0"/>
              <a:t>‹#›</a:t>
            </a:fld>
            <a:endParaRPr lang="en-US"/>
          </a:p>
        </p:txBody>
      </p:sp>
    </p:spTree>
    <p:extLst>
      <p:ext uri="{BB962C8B-B14F-4D97-AF65-F5344CB8AC3E}">
        <p14:creationId xmlns:p14="http://schemas.microsoft.com/office/powerpoint/2010/main" val="956498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8AEF48-BEB6-3C47-A63E-4594E0504E93}" type="datetimeFigureOut">
              <a:rPr lang="en-US" smtClean="0"/>
              <a:t>10/16/18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E6E217-06F1-C14F-A8BB-3948CB2F5501}" type="slidenum">
              <a:rPr lang="en-US" smtClean="0"/>
              <a:t>‹#›</a:t>
            </a:fld>
            <a:endParaRPr lang="en-US"/>
          </a:p>
        </p:txBody>
      </p:sp>
    </p:spTree>
    <p:extLst>
      <p:ext uri="{BB962C8B-B14F-4D97-AF65-F5344CB8AC3E}">
        <p14:creationId xmlns:p14="http://schemas.microsoft.com/office/powerpoint/2010/main" val="271095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AEF48-BEB6-3C47-A63E-4594E0504E93}" type="datetimeFigureOut">
              <a:rPr lang="en-US" smtClean="0"/>
              <a:t>10/16/18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E6E217-06F1-C14F-A8BB-3948CB2F5501}" type="slidenum">
              <a:rPr lang="en-US" smtClean="0"/>
              <a:t>‹#›</a:t>
            </a:fld>
            <a:endParaRPr lang="en-US"/>
          </a:p>
        </p:txBody>
      </p:sp>
    </p:spTree>
    <p:extLst>
      <p:ext uri="{BB962C8B-B14F-4D97-AF65-F5344CB8AC3E}">
        <p14:creationId xmlns:p14="http://schemas.microsoft.com/office/powerpoint/2010/main" val="4151672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8AEF48-BEB6-3C47-A63E-4594E0504E93}" type="datetimeFigureOut">
              <a:rPr lang="en-US" smtClean="0"/>
              <a:t>10/16/18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6E217-06F1-C14F-A8BB-3948CB2F5501}" type="slidenum">
              <a:rPr lang="en-US" smtClean="0"/>
              <a:t>‹#›</a:t>
            </a:fld>
            <a:endParaRPr lang="en-US"/>
          </a:p>
        </p:txBody>
      </p:sp>
    </p:spTree>
    <p:extLst>
      <p:ext uri="{BB962C8B-B14F-4D97-AF65-F5344CB8AC3E}">
        <p14:creationId xmlns:p14="http://schemas.microsoft.com/office/powerpoint/2010/main" val="126197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8AEF48-BEB6-3C47-A63E-4594E0504E93}" type="datetimeFigureOut">
              <a:rPr lang="en-US" smtClean="0"/>
              <a:t>10/16/18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6E217-06F1-C14F-A8BB-3948CB2F5501}" type="slidenum">
              <a:rPr lang="en-US" smtClean="0"/>
              <a:t>‹#›</a:t>
            </a:fld>
            <a:endParaRPr lang="en-US"/>
          </a:p>
        </p:txBody>
      </p:sp>
    </p:spTree>
    <p:extLst>
      <p:ext uri="{BB962C8B-B14F-4D97-AF65-F5344CB8AC3E}">
        <p14:creationId xmlns:p14="http://schemas.microsoft.com/office/powerpoint/2010/main" val="2725721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AEF48-BEB6-3C47-A63E-4594E0504E93}" type="datetimeFigureOut">
              <a:rPr lang="en-US" smtClean="0"/>
              <a:t>10/16/18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6E217-06F1-C14F-A8BB-3948CB2F5501}" type="slidenum">
              <a:rPr lang="en-US" smtClean="0"/>
              <a:t>‹#›</a:t>
            </a:fld>
            <a:endParaRPr lang="en-US"/>
          </a:p>
        </p:txBody>
      </p:sp>
    </p:spTree>
    <p:extLst>
      <p:ext uri="{BB962C8B-B14F-4D97-AF65-F5344CB8AC3E}">
        <p14:creationId xmlns:p14="http://schemas.microsoft.com/office/powerpoint/2010/main" val="1682192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Risky Use?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35291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43E81AA-DF4D-2249-96C9-ECED974BCC72}"/>
              </a:ext>
            </a:extLst>
          </p:cNvPr>
          <p:cNvSpPr>
            <a:spLocks noGrp="1"/>
          </p:cNvSpPr>
          <p:nvPr>
            <p:ph type="title"/>
          </p:nvPr>
        </p:nvSpPr>
        <p:spPr/>
        <p:txBody>
          <a:bodyPr/>
          <a:lstStyle/>
          <a:p>
            <a:r>
              <a:rPr lang="en-US" dirty="0"/>
              <a:t>The Pour Game</a:t>
            </a:r>
          </a:p>
        </p:txBody>
      </p:sp>
      <p:grpSp>
        <p:nvGrpSpPr>
          <p:cNvPr id="3" name="Group 2" title="background image with glass of wine, pint of beer, and a blue drink in a martini glass">
            <a:extLst>
              <a:ext uri="{FF2B5EF4-FFF2-40B4-BE49-F238E27FC236}">
                <a16:creationId xmlns:a16="http://schemas.microsoft.com/office/drawing/2014/main" id="{6BF46AE2-5114-8344-A5B0-9F49F8525A37}"/>
              </a:ext>
            </a:extLst>
          </p:cNvPr>
          <p:cNvGrpSpPr/>
          <p:nvPr/>
        </p:nvGrpSpPr>
        <p:grpSpPr>
          <a:xfrm>
            <a:off x="707341" y="798024"/>
            <a:ext cx="8105226" cy="5029200"/>
            <a:chOff x="707341" y="798024"/>
            <a:chExt cx="8105226" cy="5029200"/>
          </a:xfrm>
        </p:grpSpPr>
        <p:pic>
          <p:nvPicPr>
            <p:cNvPr id="4" name="Picture 8" descr="shutterstock_18608671">
              <a:extLst>
                <a:ext uri="{FF2B5EF4-FFF2-40B4-BE49-F238E27FC236}">
                  <a16:creationId xmlns:a16="http://schemas.microsoft.com/office/drawing/2014/main" id="{B27815DB-4FC4-FE4D-B446-A9BB81CAF4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2133" t="288" r="19536"/>
            <a:stretch>
              <a:fillRect/>
            </a:stretch>
          </p:blipFill>
          <p:spPr bwMode="auto">
            <a:xfrm>
              <a:off x="3223020" y="798024"/>
              <a:ext cx="2696709"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5" descr="shutterstock_9549910">
              <a:extLst>
                <a:ext uri="{FF2B5EF4-FFF2-40B4-BE49-F238E27FC236}">
                  <a16:creationId xmlns:a16="http://schemas.microsoft.com/office/drawing/2014/main" id="{9FD20B9D-732A-3245-AAC0-F0D1AC3293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6196" t="3333" r="14095"/>
            <a:stretch>
              <a:fillRect/>
            </a:stretch>
          </p:blipFill>
          <p:spPr bwMode="auto">
            <a:xfrm>
              <a:off x="1042571" y="1722034"/>
              <a:ext cx="1554480" cy="3610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descr="shutterstock_34495681">
              <a:extLst>
                <a:ext uri="{FF2B5EF4-FFF2-40B4-BE49-F238E27FC236}">
                  <a16:creationId xmlns:a16="http://schemas.microsoft.com/office/drawing/2014/main" id="{080EA155-67C0-A745-9A71-6B33C9FDAC3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3754" t="14076" r="15247" b="7770"/>
            <a:stretch>
              <a:fillRect/>
            </a:stretch>
          </p:blipFill>
          <p:spPr bwMode="auto">
            <a:xfrm>
              <a:off x="6584216" y="2092165"/>
              <a:ext cx="1463040" cy="2870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9">
              <a:extLst>
                <a:ext uri="{FF2B5EF4-FFF2-40B4-BE49-F238E27FC236}">
                  <a16:creationId xmlns:a16="http://schemas.microsoft.com/office/drawing/2014/main" id="{B9B8CC4A-E194-7B43-8093-706207EA582C}"/>
                </a:ext>
              </a:extLst>
            </p:cNvPr>
            <p:cNvSpPr txBox="1">
              <a:spLocks noChangeArrowheads="1"/>
            </p:cNvSpPr>
            <p:nvPr/>
          </p:nvSpPr>
          <p:spPr bwMode="auto">
            <a:xfrm>
              <a:off x="3467100" y="2313212"/>
              <a:ext cx="2209800" cy="1261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4000" b="1" dirty="0">
                  <a:solidFill>
                    <a:srgbClr val="000000"/>
                  </a:solidFill>
                  <a:latin typeface="Calibri" pitchFamily="34" charset="0"/>
                </a:rPr>
                <a:t>12</a:t>
              </a:r>
              <a:r>
                <a:rPr lang="en-US" sz="3600" b="1" dirty="0">
                  <a:solidFill>
                    <a:srgbClr val="000000"/>
                  </a:solidFill>
                  <a:latin typeface="Calibri" pitchFamily="34" charset="0"/>
                </a:rPr>
                <a:t> ounces of beer</a:t>
              </a:r>
            </a:p>
          </p:txBody>
        </p:sp>
        <p:sp>
          <p:nvSpPr>
            <p:cNvPr id="8" name="Text Box 10">
              <a:extLst>
                <a:ext uri="{FF2B5EF4-FFF2-40B4-BE49-F238E27FC236}">
                  <a16:creationId xmlns:a16="http://schemas.microsoft.com/office/drawing/2014/main" id="{6A360C25-79FE-3A48-8D04-984BFA986164}"/>
                </a:ext>
              </a:extLst>
            </p:cNvPr>
            <p:cNvSpPr txBox="1">
              <a:spLocks noChangeArrowheads="1"/>
            </p:cNvSpPr>
            <p:nvPr/>
          </p:nvSpPr>
          <p:spPr bwMode="auto">
            <a:xfrm>
              <a:off x="707341" y="3420366"/>
              <a:ext cx="2224940" cy="1261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4000" b="1" dirty="0">
                  <a:solidFill>
                    <a:srgbClr val="000000"/>
                  </a:solidFill>
                  <a:latin typeface="Calibri" pitchFamily="34" charset="0"/>
                </a:rPr>
                <a:t>5</a:t>
              </a:r>
              <a:r>
                <a:rPr lang="en-US" sz="3600" b="1" dirty="0">
                  <a:solidFill>
                    <a:srgbClr val="000000"/>
                  </a:solidFill>
                  <a:latin typeface="Calibri" pitchFamily="34" charset="0"/>
                </a:rPr>
                <a:t> ounces of wine</a:t>
              </a:r>
            </a:p>
          </p:txBody>
        </p:sp>
        <p:sp>
          <p:nvSpPr>
            <p:cNvPr id="9" name="Text Box 9">
              <a:extLst>
                <a:ext uri="{FF2B5EF4-FFF2-40B4-BE49-F238E27FC236}">
                  <a16:creationId xmlns:a16="http://schemas.microsoft.com/office/drawing/2014/main" id="{6DA507AF-7BD9-CC47-93EC-313C7A6DB315}"/>
                </a:ext>
              </a:extLst>
            </p:cNvPr>
            <p:cNvSpPr txBox="1">
              <a:spLocks noChangeArrowheads="1"/>
            </p:cNvSpPr>
            <p:nvPr/>
          </p:nvSpPr>
          <p:spPr bwMode="auto">
            <a:xfrm>
              <a:off x="5818904" y="3228974"/>
              <a:ext cx="2993663" cy="1261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4000" b="1" dirty="0">
                  <a:solidFill>
                    <a:srgbClr val="000000"/>
                  </a:solidFill>
                  <a:latin typeface="Calibri" pitchFamily="34" charset="0"/>
                </a:rPr>
                <a:t>1.5</a:t>
              </a:r>
              <a:r>
                <a:rPr lang="en-US" sz="3600" b="1" dirty="0">
                  <a:solidFill>
                    <a:srgbClr val="000000"/>
                  </a:solidFill>
                  <a:latin typeface="Calibri" pitchFamily="34" charset="0"/>
                </a:rPr>
                <a:t> ounces of hard alcohol</a:t>
              </a:r>
            </a:p>
          </p:txBody>
        </p:sp>
      </p:grpSp>
    </p:spTree>
    <p:extLst>
      <p:ext uri="{BB962C8B-B14F-4D97-AF65-F5344CB8AC3E}">
        <p14:creationId xmlns:p14="http://schemas.microsoft.com/office/powerpoint/2010/main" val="2375358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312863"/>
            <a:ext cx="9144000" cy="6151966"/>
          </a:xfrm>
          <a:noFill/>
        </p:spPr>
        <p:txBody>
          <a:bodyPr>
            <a:noAutofit/>
          </a:bodyPr>
          <a:lstStyle/>
          <a:p>
            <a:pPr marL="568325" indent="-327025">
              <a:lnSpc>
                <a:spcPct val="100000"/>
              </a:lnSpc>
              <a:spcBef>
                <a:spcPts val="0"/>
              </a:spcBef>
              <a:spcAft>
                <a:spcPts val="1200"/>
              </a:spcAft>
              <a:buClr>
                <a:srgbClr val="E46C0A"/>
              </a:buClr>
              <a:buSzPct val="80000"/>
              <a:buFont typeface="Arial"/>
              <a:buChar char="•"/>
            </a:pPr>
            <a:r>
              <a:rPr lang="en-US" sz="2800" b="1" spc="10" dirty="0">
                <a:solidFill>
                  <a:srgbClr val="111118"/>
                </a:solidFill>
                <a:cs typeface="Arial"/>
              </a:rPr>
              <a:t>younger</a:t>
            </a:r>
            <a:r>
              <a:rPr lang="en-US" sz="2800" b="1" spc="60" dirty="0">
                <a:solidFill>
                  <a:srgbClr val="111118"/>
                </a:solidFill>
                <a:cs typeface="Arial"/>
              </a:rPr>
              <a:t> </a:t>
            </a:r>
            <a:r>
              <a:rPr lang="en-US" sz="2800" b="1" spc="25" dirty="0">
                <a:solidFill>
                  <a:srgbClr val="111118"/>
                </a:solidFill>
                <a:cs typeface="Arial"/>
              </a:rPr>
              <a:t>than</a:t>
            </a:r>
            <a:r>
              <a:rPr lang="en-US" sz="2800" b="1" spc="114" dirty="0">
                <a:solidFill>
                  <a:srgbClr val="111118"/>
                </a:solidFill>
                <a:cs typeface="Arial"/>
              </a:rPr>
              <a:t> </a:t>
            </a:r>
            <a:r>
              <a:rPr lang="en-US" sz="2800" b="1" spc="25" dirty="0">
                <a:solidFill>
                  <a:srgbClr val="111118"/>
                </a:solidFill>
                <a:cs typeface="Arial"/>
              </a:rPr>
              <a:t>21</a:t>
            </a:r>
            <a:endParaRPr lang="en-US" sz="2800" b="1" dirty="0"/>
          </a:p>
          <a:p>
            <a:pPr marL="568325" indent="-327025">
              <a:lnSpc>
                <a:spcPct val="100000"/>
              </a:lnSpc>
              <a:spcBef>
                <a:spcPts val="0"/>
              </a:spcBef>
              <a:spcAft>
                <a:spcPts val="1200"/>
              </a:spcAft>
              <a:buClr>
                <a:srgbClr val="E46C0A"/>
              </a:buClr>
              <a:buSzPct val="80000"/>
              <a:buFont typeface="Arial"/>
              <a:buChar char="•"/>
            </a:pPr>
            <a:r>
              <a:rPr lang="en-US" sz="2800" b="1" spc="20" dirty="0">
                <a:solidFill>
                  <a:srgbClr val="111118"/>
                </a:solidFill>
                <a:cs typeface="Arial"/>
              </a:rPr>
              <a:t>driving</a:t>
            </a:r>
            <a:r>
              <a:rPr lang="en-US" sz="2800" b="1" spc="25" dirty="0">
                <a:solidFill>
                  <a:srgbClr val="111118"/>
                </a:solidFill>
                <a:cs typeface="Arial"/>
              </a:rPr>
              <a:t> </a:t>
            </a:r>
            <a:r>
              <a:rPr lang="en-US" sz="2800" b="1" spc="10" dirty="0">
                <a:solidFill>
                  <a:srgbClr val="111118"/>
                </a:solidFill>
                <a:cs typeface="Arial"/>
              </a:rPr>
              <a:t>or</a:t>
            </a:r>
            <a:r>
              <a:rPr lang="en-US" sz="2800" b="1" spc="60" dirty="0">
                <a:solidFill>
                  <a:srgbClr val="111118"/>
                </a:solidFill>
                <a:cs typeface="Arial"/>
              </a:rPr>
              <a:t> </a:t>
            </a:r>
            <a:r>
              <a:rPr lang="en-US" sz="2800" b="1" spc="10" dirty="0">
                <a:solidFill>
                  <a:srgbClr val="111118"/>
                </a:solidFill>
                <a:cs typeface="Arial"/>
              </a:rPr>
              <a:t>operating</a:t>
            </a:r>
            <a:r>
              <a:rPr lang="en-US" sz="2800" b="1" spc="114" dirty="0">
                <a:solidFill>
                  <a:srgbClr val="111118"/>
                </a:solidFill>
                <a:cs typeface="Arial"/>
              </a:rPr>
              <a:t> </a:t>
            </a:r>
            <a:r>
              <a:rPr lang="en-US" sz="2800" b="1" spc="5" dirty="0">
                <a:solidFill>
                  <a:srgbClr val="111118"/>
                </a:solidFill>
                <a:cs typeface="Arial"/>
              </a:rPr>
              <a:t>machinery</a:t>
            </a:r>
            <a:endParaRPr lang="en-US" sz="2800" b="1" dirty="0"/>
          </a:p>
          <a:p>
            <a:pPr marL="568325" indent="-327025">
              <a:lnSpc>
                <a:spcPct val="100000"/>
              </a:lnSpc>
              <a:spcBef>
                <a:spcPts val="0"/>
              </a:spcBef>
              <a:spcAft>
                <a:spcPts val="1200"/>
              </a:spcAft>
              <a:buClr>
                <a:srgbClr val="E46C0A"/>
              </a:buClr>
              <a:buSzPct val="80000"/>
              <a:buFont typeface="Arial"/>
              <a:buChar char="•"/>
            </a:pPr>
            <a:r>
              <a:rPr lang="en-US" sz="2800" b="1" spc="5" dirty="0">
                <a:solidFill>
                  <a:srgbClr val="111118"/>
                </a:solidFill>
                <a:cs typeface="Arial"/>
              </a:rPr>
              <a:t>pregnant</a:t>
            </a:r>
            <a:r>
              <a:rPr lang="en-US" sz="2800" b="1" spc="60" dirty="0">
                <a:solidFill>
                  <a:srgbClr val="111118"/>
                </a:solidFill>
                <a:cs typeface="Arial"/>
              </a:rPr>
              <a:t> </a:t>
            </a:r>
            <a:r>
              <a:rPr lang="en-US" sz="2800" b="1" spc="35" dirty="0">
                <a:solidFill>
                  <a:srgbClr val="111118"/>
                </a:solidFill>
                <a:cs typeface="Arial"/>
              </a:rPr>
              <a:t>or</a:t>
            </a:r>
            <a:r>
              <a:rPr lang="en-US" sz="2800" b="1" spc="55" dirty="0">
                <a:solidFill>
                  <a:srgbClr val="111118"/>
                </a:solidFill>
                <a:cs typeface="Arial"/>
              </a:rPr>
              <a:t> </a:t>
            </a:r>
            <a:r>
              <a:rPr lang="en-US" sz="2800" b="1" spc="-15" dirty="0">
                <a:solidFill>
                  <a:srgbClr val="111118"/>
                </a:solidFill>
                <a:cs typeface="Arial"/>
              </a:rPr>
              <a:t>breast-feeding</a:t>
            </a:r>
          </a:p>
          <a:p>
            <a:pPr marL="568325" indent="-327025">
              <a:lnSpc>
                <a:spcPct val="100000"/>
              </a:lnSpc>
              <a:spcBef>
                <a:spcPts val="0"/>
              </a:spcBef>
              <a:spcAft>
                <a:spcPts val="1200"/>
              </a:spcAft>
              <a:buClr>
                <a:srgbClr val="E46C0A"/>
              </a:buClr>
              <a:buSzPct val="80000"/>
              <a:buFont typeface="Arial"/>
              <a:buChar char="•"/>
            </a:pPr>
            <a:r>
              <a:rPr lang="en-US" sz="2800" b="1" spc="45" dirty="0">
                <a:solidFill>
                  <a:srgbClr val="111118"/>
                </a:solidFill>
                <a:cs typeface="Arial"/>
              </a:rPr>
              <a:t>trying</a:t>
            </a:r>
            <a:r>
              <a:rPr lang="en-US" sz="2800" b="1" spc="-40" dirty="0">
                <a:solidFill>
                  <a:srgbClr val="111118"/>
                </a:solidFill>
                <a:cs typeface="Arial"/>
              </a:rPr>
              <a:t> </a:t>
            </a:r>
            <a:r>
              <a:rPr lang="en-US" sz="2800" b="1" spc="85" dirty="0">
                <a:solidFill>
                  <a:srgbClr val="111118"/>
                </a:solidFill>
                <a:cs typeface="Arial"/>
              </a:rPr>
              <a:t>to</a:t>
            </a:r>
            <a:r>
              <a:rPr lang="en-US" sz="2800" b="1" spc="45" dirty="0">
                <a:solidFill>
                  <a:srgbClr val="111118"/>
                </a:solidFill>
                <a:cs typeface="Arial"/>
              </a:rPr>
              <a:t> </a:t>
            </a:r>
            <a:r>
              <a:rPr lang="en-US" sz="2800" b="1" spc="-20" dirty="0">
                <a:solidFill>
                  <a:srgbClr val="111118"/>
                </a:solidFill>
                <a:cs typeface="Arial"/>
              </a:rPr>
              <a:t>conceive</a:t>
            </a:r>
            <a:endParaRPr lang="en-US" sz="2800" b="1" dirty="0"/>
          </a:p>
          <a:p>
            <a:pPr marL="568325" marR="12700" indent="-327025">
              <a:lnSpc>
                <a:spcPct val="100000"/>
              </a:lnSpc>
              <a:spcBef>
                <a:spcPts val="0"/>
              </a:spcBef>
              <a:spcAft>
                <a:spcPts val="1200"/>
              </a:spcAft>
              <a:buClr>
                <a:srgbClr val="E46C0A"/>
              </a:buClr>
              <a:buSzPct val="80000"/>
              <a:buFont typeface="Arial"/>
              <a:buChar char="•"/>
            </a:pPr>
            <a:r>
              <a:rPr lang="en-US" sz="2800" b="1" spc="30" dirty="0">
                <a:solidFill>
                  <a:srgbClr val="111118"/>
                </a:solidFill>
                <a:cs typeface="Arial"/>
              </a:rPr>
              <a:t>taking</a:t>
            </a:r>
            <a:r>
              <a:rPr lang="en-US" sz="2800" b="1" spc="45" dirty="0">
                <a:solidFill>
                  <a:srgbClr val="111118"/>
                </a:solidFill>
                <a:cs typeface="Arial"/>
              </a:rPr>
              <a:t> </a:t>
            </a:r>
            <a:r>
              <a:rPr lang="en-US" sz="2800" b="1" spc="10" dirty="0">
                <a:solidFill>
                  <a:srgbClr val="111118"/>
                </a:solidFill>
                <a:cs typeface="Arial"/>
              </a:rPr>
              <a:t>certain</a:t>
            </a:r>
            <a:r>
              <a:rPr lang="en-US" sz="2800" b="1" spc="105" dirty="0">
                <a:solidFill>
                  <a:srgbClr val="111118"/>
                </a:solidFill>
                <a:cs typeface="Arial"/>
              </a:rPr>
              <a:t> </a:t>
            </a:r>
            <a:r>
              <a:rPr lang="en-US" sz="2800" b="1" spc="5" dirty="0">
                <a:solidFill>
                  <a:srgbClr val="111118"/>
                </a:solidFill>
                <a:cs typeface="Arial"/>
              </a:rPr>
              <a:t>medications</a:t>
            </a:r>
            <a:r>
              <a:rPr lang="en-US" sz="2800" b="1" spc="40" dirty="0">
                <a:solidFill>
                  <a:srgbClr val="111118"/>
                </a:solidFill>
                <a:cs typeface="Arial"/>
              </a:rPr>
              <a:t> </a:t>
            </a:r>
            <a:r>
              <a:rPr lang="en-US" sz="2800" b="1" spc="50" dirty="0">
                <a:solidFill>
                  <a:srgbClr val="111118"/>
                </a:solidFill>
                <a:cs typeface="Arial"/>
              </a:rPr>
              <a:t>that</a:t>
            </a:r>
            <a:r>
              <a:rPr lang="en-US" sz="2800" b="1" spc="125" dirty="0">
                <a:solidFill>
                  <a:srgbClr val="111118"/>
                </a:solidFill>
                <a:cs typeface="Arial"/>
              </a:rPr>
              <a:t> </a:t>
            </a:r>
            <a:r>
              <a:rPr lang="en-US" sz="2800" b="1" dirty="0">
                <a:solidFill>
                  <a:srgbClr val="111118"/>
                </a:solidFill>
                <a:cs typeface="Arial"/>
              </a:rPr>
              <a:t>may</a:t>
            </a:r>
            <a:r>
              <a:rPr lang="en-US" sz="2800" b="1" spc="90" dirty="0">
                <a:solidFill>
                  <a:srgbClr val="111118"/>
                </a:solidFill>
                <a:cs typeface="Arial"/>
              </a:rPr>
              <a:t> </a:t>
            </a:r>
            <a:r>
              <a:rPr lang="en-US" sz="2800" b="1" spc="15" dirty="0">
                <a:solidFill>
                  <a:srgbClr val="111118"/>
                </a:solidFill>
                <a:cs typeface="Arial"/>
              </a:rPr>
              <a:t>interact</a:t>
            </a:r>
            <a:r>
              <a:rPr lang="en-US" sz="2800" b="1" spc="45" dirty="0">
                <a:solidFill>
                  <a:srgbClr val="111118"/>
                </a:solidFill>
                <a:cs typeface="Arial"/>
              </a:rPr>
              <a:t> </a:t>
            </a:r>
            <a:r>
              <a:rPr lang="en-US" sz="2800" b="1" spc="60" dirty="0">
                <a:solidFill>
                  <a:srgbClr val="111118"/>
                </a:solidFill>
                <a:cs typeface="Arial"/>
              </a:rPr>
              <a:t>with</a:t>
            </a:r>
            <a:r>
              <a:rPr lang="en-US" sz="2800" b="1" spc="120" dirty="0">
                <a:solidFill>
                  <a:srgbClr val="111118"/>
                </a:solidFill>
                <a:cs typeface="Arial"/>
              </a:rPr>
              <a:t> </a:t>
            </a:r>
            <a:r>
              <a:rPr lang="en-US" sz="2800" b="1" spc="10" dirty="0">
                <a:solidFill>
                  <a:srgbClr val="111118"/>
                </a:solidFill>
                <a:cs typeface="Arial"/>
              </a:rPr>
              <a:t>alcohol</a:t>
            </a:r>
            <a:r>
              <a:rPr lang="en-US" sz="2800" b="1" spc="100" dirty="0">
                <a:solidFill>
                  <a:srgbClr val="111118"/>
                </a:solidFill>
                <a:cs typeface="Arial"/>
              </a:rPr>
              <a:t> </a:t>
            </a:r>
            <a:r>
              <a:rPr lang="en-US" sz="2800" b="1" spc="-50" dirty="0">
                <a:solidFill>
                  <a:srgbClr val="111118"/>
                </a:solidFill>
                <a:cs typeface="Arial"/>
              </a:rPr>
              <a:t>and</a:t>
            </a:r>
            <a:r>
              <a:rPr lang="en-US" sz="2800" b="1" spc="40" dirty="0">
                <a:solidFill>
                  <a:srgbClr val="111118"/>
                </a:solidFill>
                <a:cs typeface="Arial"/>
              </a:rPr>
              <a:t> </a:t>
            </a:r>
            <a:r>
              <a:rPr lang="en-US" sz="2800" b="1" spc="-45" dirty="0">
                <a:solidFill>
                  <a:srgbClr val="111118"/>
                </a:solidFill>
                <a:cs typeface="Arial"/>
              </a:rPr>
              <a:t>cause</a:t>
            </a:r>
            <a:r>
              <a:rPr lang="en-US" sz="2800" b="1" spc="-25" dirty="0">
                <a:solidFill>
                  <a:srgbClr val="111118"/>
                </a:solidFill>
                <a:cs typeface="Arial"/>
              </a:rPr>
              <a:t> </a:t>
            </a:r>
            <a:r>
              <a:rPr lang="en-US" sz="2800" b="1" spc="30" dirty="0">
                <a:solidFill>
                  <a:srgbClr val="111118"/>
                </a:solidFill>
                <a:cs typeface="Arial"/>
              </a:rPr>
              <a:t>harmful</a:t>
            </a:r>
            <a:r>
              <a:rPr lang="en-US" sz="2800" b="1" spc="85" dirty="0">
                <a:solidFill>
                  <a:srgbClr val="111118"/>
                </a:solidFill>
                <a:cs typeface="Arial"/>
              </a:rPr>
              <a:t> </a:t>
            </a:r>
            <a:r>
              <a:rPr lang="en-US" sz="2800" b="1" dirty="0">
                <a:solidFill>
                  <a:srgbClr val="111118"/>
                </a:solidFill>
                <a:cs typeface="Arial"/>
              </a:rPr>
              <a:t>reactions</a:t>
            </a:r>
            <a:endParaRPr lang="en-US" sz="2800" b="1" dirty="0"/>
          </a:p>
          <a:p>
            <a:pPr marL="568325" marR="454659" indent="-327025">
              <a:lnSpc>
                <a:spcPct val="100000"/>
              </a:lnSpc>
              <a:spcBef>
                <a:spcPts val="0"/>
              </a:spcBef>
              <a:spcAft>
                <a:spcPts val="1200"/>
              </a:spcAft>
              <a:buClr>
                <a:srgbClr val="E46C0A"/>
              </a:buClr>
              <a:buSzPct val="80000"/>
              <a:buFont typeface="Arial"/>
              <a:buChar char="•"/>
            </a:pPr>
            <a:r>
              <a:rPr lang="en-US" sz="2800" b="1" spc="10" dirty="0">
                <a:solidFill>
                  <a:srgbClr val="111118"/>
                </a:solidFill>
                <a:cs typeface="Arial"/>
              </a:rPr>
              <a:t>certain</a:t>
            </a:r>
            <a:r>
              <a:rPr lang="en-US" sz="2800" b="1" spc="105" dirty="0">
                <a:solidFill>
                  <a:srgbClr val="111118"/>
                </a:solidFill>
                <a:cs typeface="Arial"/>
              </a:rPr>
              <a:t> </a:t>
            </a:r>
            <a:r>
              <a:rPr lang="en-US" sz="2800" b="1" spc="10" dirty="0">
                <a:solidFill>
                  <a:srgbClr val="111118"/>
                </a:solidFill>
                <a:cs typeface="Arial"/>
              </a:rPr>
              <a:t>medical</a:t>
            </a:r>
            <a:r>
              <a:rPr lang="en-US" sz="2800" b="1" spc="40" dirty="0">
                <a:solidFill>
                  <a:srgbClr val="111118"/>
                </a:solidFill>
                <a:cs typeface="Arial"/>
              </a:rPr>
              <a:t> </a:t>
            </a:r>
            <a:r>
              <a:rPr lang="en-US" sz="2800" b="1" spc="10" dirty="0">
                <a:solidFill>
                  <a:srgbClr val="111118"/>
                </a:solidFill>
                <a:cs typeface="Arial"/>
              </a:rPr>
              <a:t>conditions</a:t>
            </a:r>
            <a:r>
              <a:rPr lang="en-US" sz="2800" b="1" spc="90" dirty="0">
                <a:solidFill>
                  <a:srgbClr val="111118"/>
                </a:solidFill>
                <a:cs typeface="Arial"/>
              </a:rPr>
              <a:t> </a:t>
            </a:r>
            <a:r>
              <a:rPr lang="en-US" sz="2800" b="1" spc="45" dirty="0">
                <a:solidFill>
                  <a:srgbClr val="111118"/>
                </a:solidFill>
                <a:cs typeface="Arial"/>
              </a:rPr>
              <a:t>that</a:t>
            </a:r>
            <a:r>
              <a:rPr lang="en-US" sz="2800" b="1" spc="100" dirty="0">
                <a:solidFill>
                  <a:srgbClr val="111118"/>
                </a:solidFill>
                <a:cs typeface="Arial"/>
              </a:rPr>
              <a:t> </a:t>
            </a:r>
            <a:r>
              <a:rPr lang="en-US" sz="2800" b="1" spc="-15" dirty="0">
                <a:solidFill>
                  <a:srgbClr val="111118"/>
                </a:solidFill>
                <a:cs typeface="Arial"/>
              </a:rPr>
              <a:t>are</a:t>
            </a:r>
            <a:r>
              <a:rPr lang="en-US" sz="2800" b="1" spc="-10" dirty="0">
                <a:solidFill>
                  <a:srgbClr val="111118"/>
                </a:solidFill>
                <a:cs typeface="Arial"/>
              </a:rPr>
              <a:t> worsened </a:t>
            </a:r>
            <a:r>
              <a:rPr lang="en-US" sz="2800" b="1" spc="-175" dirty="0">
                <a:solidFill>
                  <a:srgbClr val="111118"/>
                </a:solidFill>
                <a:cs typeface="Arial"/>
              </a:rPr>
              <a:t> </a:t>
            </a:r>
            <a:r>
              <a:rPr lang="en-US" sz="2800" b="1" spc="-10" dirty="0">
                <a:solidFill>
                  <a:srgbClr val="111118"/>
                </a:solidFill>
                <a:cs typeface="Arial"/>
              </a:rPr>
              <a:t>by</a:t>
            </a:r>
            <a:r>
              <a:rPr lang="en-US" sz="2800" b="1" spc="55" dirty="0">
                <a:solidFill>
                  <a:srgbClr val="111118"/>
                </a:solidFill>
                <a:cs typeface="Arial"/>
              </a:rPr>
              <a:t> </a:t>
            </a:r>
            <a:r>
              <a:rPr lang="en-US" sz="2800" b="1" spc="10" dirty="0">
                <a:solidFill>
                  <a:srgbClr val="111118"/>
                </a:solidFill>
                <a:cs typeface="Arial"/>
              </a:rPr>
              <a:t>alcohol</a:t>
            </a:r>
            <a:r>
              <a:rPr lang="en-US" sz="2800" b="1" spc="125" dirty="0">
                <a:solidFill>
                  <a:srgbClr val="111118"/>
                </a:solidFill>
                <a:cs typeface="Arial"/>
              </a:rPr>
              <a:t> </a:t>
            </a:r>
            <a:r>
              <a:rPr lang="en-US" sz="2800" b="1" spc="-20" dirty="0">
                <a:solidFill>
                  <a:srgbClr val="111118"/>
                </a:solidFill>
                <a:cs typeface="Arial"/>
              </a:rPr>
              <a:t>(liver</a:t>
            </a:r>
            <a:r>
              <a:rPr lang="en-US" sz="2800" b="1" spc="-15" dirty="0">
                <a:solidFill>
                  <a:srgbClr val="111118"/>
                </a:solidFill>
                <a:cs typeface="Arial"/>
              </a:rPr>
              <a:t> </a:t>
            </a:r>
            <a:r>
              <a:rPr lang="en-US" sz="2800" b="1" spc="-35" dirty="0">
                <a:solidFill>
                  <a:srgbClr val="111118"/>
                </a:solidFill>
                <a:cs typeface="Arial"/>
              </a:rPr>
              <a:t>disease,</a:t>
            </a:r>
            <a:r>
              <a:rPr lang="en-US" sz="2800" b="1" spc="50" dirty="0">
                <a:solidFill>
                  <a:srgbClr val="111118"/>
                </a:solidFill>
                <a:cs typeface="Arial"/>
              </a:rPr>
              <a:t> </a:t>
            </a:r>
            <a:r>
              <a:rPr lang="en-US" sz="2800" b="1" spc="15" dirty="0">
                <a:solidFill>
                  <a:srgbClr val="111118"/>
                </a:solidFill>
                <a:cs typeface="Arial"/>
              </a:rPr>
              <a:t>hypertriglyceridemia,</a:t>
            </a:r>
            <a:r>
              <a:rPr lang="en-US" sz="2800" b="1" spc="175" dirty="0">
                <a:solidFill>
                  <a:srgbClr val="111118"/>
                </a:solidFill>
                <a:cs typeface="Arial"/>
              </a:rPr>
              <a:t> </a:t>
            </a:r>
            <a:r>
              <a:rPr lang="en-US" sz="2800" b="1" spc="10" dirty="0">
                <a:solidFill>
                  <a:srgbClr val="111118"/>
                </a:solidFill>
                <a:cs typeface="Arial"/>
              </a:rPr>
              <a:t>pancreatitis,</a:t>
            </a:r>
            <a:r>
              <a:rPr lang="en-US" sz="2800" b="1" spc="55" dirty="0">
                <a:solidFill>
                  <a:srgbClr val="111118"/>
                </a:solidFill>
                <a:cs typeface="Arial"/>
              </a:rPr>
              <a:t> </a:t>
            </a:r>
            <a:r>
              <a:rPr lang="en-US" sz="2800" b="1" spc="10" dirty="0">
                <a:solidFill>
                  <a:srgbClr val="111118"/>
                </a:solidFill>
                <a:cs typeface="Arial"/>
              </a:rPr>
              <a:t>hepatitis)</a:t>
            </a:r>
            <a:endParaRPr lang="en-US" sz="2800" b="1" dirty="0">
              <a:cs typeface="Arial"/>
            </a:endParaRPr>
          </a:p>
          <a:p>
            <a:pPr marL="568325" indent="-327025">
              <a:lnSpc>
                <a:spcPct val="100000"/>
              </a:lnSpc>
              <a:spcBef>
                <a:spcPts val="0"/>
              </a:spcBef>
              <a:spcAft>
                <a:spcPts val="1200"/>
              </a:spcAft>
              <a:buClr>
                <a:srgbClr val="E46C0A"/>
              </a:buClr>
              <a:buSzPct val="80000"/>
              <a:buFont typeface="Arial"/>
              <a:buChar char="•"/>
            </a:pPr>
            <a:r>
              <a:rPr lang="en-US" sz="2800" b="1" spc="-125" dirty="0">
                <a:solidFill>
                  <a:srgbClr val="111118"/>
                </a:solidFill>
                <a:cs typeface="Arial"/>
              </a:rPr>
              <a:t>a</a:t>
            </a:r>
            <a:r>
              <a:rPr lang="en-US" sz="2800" b="1" spc="75" dirty="0">
                <a:solidFill>
                  <a:srgbClr val="111118"/>
                </a:solidFill>
                <a:cs typeface="Arial"/>
              </a:rPr>
              <a:t> </a:t>
            </a:r>
            <a:r>
              <a:rPr lang="en-US" sz="2800" b="1" spc="15" dirty="0">
                <a:solidFill>
                  <a:srgbClr val="111118"/>
                </a:solidFill>
                <a:cs typeface="Arial"/>
              </a:rPr>
              <a:t>history</a:t>
            </a:r>
            <a:r>
              <a:rPr lang="en-US" sz="2800" b="1" spc="120" dirty="0">
                <a:solidFill>
                  <a:srgbClr val="111118"/>
                </a:solidFill>
                <a:cs typeface="Arial"/>
              </a:rPr>
              <a:t> </a:t>
            </a:r>
            <a:r>
              <a:rPr lang="en-US" sz="2800" b="1" spc="15" dirty="0">
                <a:solidFill>
                  <a:srgbClr val="111118"/>
                </a:solidFill>
                <a:cs typeface="Arial"/>
              </a:rPr>
              <a:t>of</a:t>
            </a:r>
            <a:r>
              <a:rPr lang="en-US" sz="2800" b="1" spc="-5" dirty="0">
                <a:solidFill>
                  <a:srgbClr val="111118"/>
                </a:solidFill>
                <a:cs typeface="Arial"/>
              </a:rPr>
              <a:t> a </a:t>
            </a:r>
            <a:r>
              <a:rPr lang="en-US" sz="2800" b="1" spc="-25" dirty="0">
                <a:solidFill>
                  <a:srgbClr val="111118"/>
                </a:solidFill>
                <a:cs typeface="Arial"/>
              </a:rPr>
              <a:t>substance</a:t>
            </a:r>
            <a:r>
              <a:rPr lang="en-US" sz="2800" b="1" spc="140" dirty="0">
                <a:solidFill>
                  <a:srgbClr val="111118"/>
                </a:solidFill>
                <a:cs typeface="Arial"/>
              </a:rPr>
              <a:t> </a:t>
            </a:r>
            <a:r>
              <a:rPr lang="en-US" sz="2800" b="1" spc="-50" dirty="0">
                <a:solidFill>
                  <a:srgbClr val="111118"/>
                </a:solidFill>
                <a:cs typeface="Arial"/>
              </a:rPr>
              <a:t>use</a:t>
            </a:r>
            <a:r>
              <a:rPr lang="en-US" sz="2800" b="1" spc="-5" dirty="0">
                <a:solidFill>
                  <a:srgbClr val="111118"/>
                </a:solidFill>
                <a:cs typeface="Arial"/>
              </a:rPr>
              <a:t> </a:t>
            </a:r>
            <a:r>
              <a:rPr lang="en-US" sz="2800" b="1" dirty="0">
                <a:solidFill>
                  <a:srgbClr val="111118"/>
                </a:solidFill>
                <a:cs typeface="Arial"/>
              </a:rPr>
              <a:t>disorder</a:t>
            </a:r>
            <a:endParaRPr lang="en-US" sz="2800" b="1" dirty="0">
              <a:cs typeface="Arial"/>
            </a:endParaRPr>
          </a:p>
        </p:txBody>
      </p:sp>
      <p:pic>
        <p:nvPicPr>
          <p:cNvPr id="5" name="Picture 4" title="clipart image of two beer glasses"/>
          <p:cNvPicPr>
            <a:picLocks noChangeAspect="1"/>
          </p:cNvPicPr>
          <p:nvPr/>
        </p:nvPicPr>
        <p:blipFill rotWithShape="1">
          <a:blip r:embed="rId3" cstate="print">
            <a:extLst>
              <a:ext uri="{28A0092B-C50C-407E-A947-70E740481C1C}">
                <a14:useLocalDpi xmlns:a14="http://schemas.microsoft.com/office/drawing/2010/main" val="0"/>
              </a:ext>
            </a:extLst>
          </a:blip>
          <a:srcRect l="50000" t="22875" b="15033"/>
          <a:stretch/>
        </p:blipFill>
        <p:spPr>
          <a:xfrm flipH="1">
            <a:off x="6463863" y="204958"/>
            <a:ext cx="1867012" cy="1791576"/>
          </a:xfrm>
          <a:prstGeom prst="rect">
            <a:avLst/>
          </a:prstGeom>
        </p:spPr>
      </p:pic>
      <p:sp>
        <p:nvSpPr>
          <p:cNvPr id="2" name="Title 1"/>
          <p:cNvSpPr>
            <a:spLocks noGrp="1"/>
          </p:cNvSpPr>
          <p:nvPr>
            <p:ph type="title" idx="4294967295"/>
          </p:nvPr>
        </p:nvSpPr>
        <p:spPr>
          <a:xfrm>
            <a:off x="0" y="157660"/>
            <a:ext cx="8702566" cy="1718441"/>
          </a:xfrm>
        </p:spPr>
        <p:txBody>
          <a:bodyPr>
            <a:normAutofit/>
          </a:bodyPr>
          <a:lstStyle/>
          <a:p>
            <a:pPr algn="r"/>
            <a:r>
              <a:rPr lang="en-US" sz="3600" b="1" spc="40" dirty="0">
                <a:solidFill>
                  <a:srgbClr val="212628"/>
                </a:solidFill>
                <a:latin typeface="+mn-lt"/>
                <a:cs typeface="Arial"/>
              </a:rPr>
              <a:t>T</a:t>
            </a:r>
            <a:r>
              <a:rPr lang="en-US" sz="3600" b="1" spc="30" dirty="0">
                <a:solidFill>
                  <a:srgbClr val="212628"/>
                </a:solidFill>
                <a:latin typeface="+mn-lt"/>
                <a:cs typeface="Arial"/>
              </a:rPr>
              <a:t>imes </a:t>
            </a:r>
            <a:r>
              <a:rPr lang="en-US" sz="3600" b="1" spc="45" dirty="0">
                <a:solidFill>
                  <a:srgbClr val="212628"/>
                </a:solidFill>
                <a:latin typeface="+mn-lt"/>
                <a:cs typeface="Arial"/>
              </a:rPr>
              <a:t>when</a:t>
            </a:r>
            <a:r>
              <a:rPr lang="en-US" sz="3600" b="1" spc="130" dirty="0">
                <a:solidFill>
                  <a:srgbClr val="212628"/>
                </a:solidFill>
                <a:latin typeface="+mn-lt"/>
                <a:cs typeface="Arial"/>
              </a:rPr>
              <a:t> </a:t>
            </a:r>
            <a:r>
              <a:rPr lang="en-US" sz="3600" b="1" spc="5" dirty="0">
                <a:solidFill>
                  <a:srgbClr val="111118"/>
                </a:solidFill>
                <a:latin typeface="+mn-lt"/>
                <a:cs typeface="Arial"/>
              </a:rPr>
              <a:t>even</a:t>
            </a:r>
            <a:r>
              <a:rPr lang="en-US" sz="3600" b="1" spc="60" dirty="0">
                <a:solidFill>
                  <a:srgbClr val="111118"/>
                </a:solidFill>
                <a:latin typeface="+mn-lt"/>
                <a:cs typeface="Arial"/>
              </a:rPr>
              <a:t> </a:t>
            </a:r>
            <a:r>
              <a:rPr lang="en-US" b="1" spc="15" dirty="0">
                <a:solidFill>
                  <a:srgbClr val="E46C0A"/>
                </a:solidFill>
                <a:latin typeface="+mn-lt"/>
                <a:cs typeface="Arial"/>
              </a:rPr>
              <a:t>1</a:t>
            </a:r>
            <a:r>
              <a:rPr lang="en-US" sz="3600" b="1" spc="15" dirty="0">
                <a:solidFill>
                  <a:srgbClr val="111118"/>
                </a:solidFill>
                <a:latin typeface="+mn-lt"/>
                <a:cs typeface="Arial"/>
              </a:rPr>
              <a:t> </a:t>
            </a:r>
            <a:r>
              <a:rPr lang="en-US" sz="3600" b="1" dirty="0">
                <a:solidFill>
                  <a:srgbClr val="111118"/>
                </a:solidFill>
                <a:latin typeface="+mn-lt"/>
                <a:cs typeface="Arial"/>
              </a:rPr>
              <a:t>or</a:t>
            </a:r>
            <a:r>
              <a:rPr lang="en-US" sz="3600" b="1" spc="25" dirty="0">
                <a:solidFill>
                  <a:srgbClr val="111118"/>
                </a:solidFill>
                <a:latin typeface="+mn-lt"/>
                <a:cs typeface="Arial"/>
              </a:rPr>
              <a:t> </a:t>
            </a:r>
            <a:r>
              <a:rPr lang="en-US" b="1" spc="75" dirty="0">
                <a:solidFill>
                  <a:srgbClr val="E46C0A"/>
                </a:solidFill>
                <a:latin typeface="+mn-lt"/>
                <a:cs typeface="Arial"/>
              </a:rPr>
              <a:t>2</a:t>
            </a:r>
            <a:r>
              <a:rPr lang="en-US" sz="3600" b="1" spc="75" dirty="0">
                <a:solidFill>
                  <a:srgbClr val="212628"/>
                </a:solidFill>
                <a:latin typeface="+mn-lt"/>
                <a:cs typeface="Arial"/>
              </a:rPr>
              <a:t> </a:t>
            </a:r>
            <a:r>
              <a:rPr lang="en-US" sz="3600" b="1" spc="5" dirty="0">
                <a:solidFill>
                  <a:srgbClr val="212628"/>
                </a:solidFill>
                <a:latin typeface="+mn-lt"/>
                <a:cs typeface="Arial"/>
              </a:rPr>
              <a:t>drinks</a:t>
            </a:r>
            <a:r>
              <a:rPr lang="en-US" sz="3600" b="1" spc="55" dirty="0">
                <a:solidFill>
                  <a:srgbClr val="212628"/>
                </a:solidFill>
                <a:latin typeface="+mn-lt"/>
                <a:cs typeface="Arial"/>
              </a:rPr>
              <a:t> </a:t>
            </a:r>
            <a:r>
              <a:rPr lang="en-US" sz="3600" b="1" spc="-30" dirty="0">
                <a:solidFill>
                  <a:srgbClr val="111118"/>
                </a:solidFill>
                <a:latin typeface="+mn-lt"/>
                <a:cs typeface="Arial"/>
              </a:rPr>
              <a:t>can</a:t>
            </a:r>
            <a:r>
              <a:rPr lang="en-US" sz="3600" b="1" spc="60" dirty="0">
                <a:solidFill>
                  <a:srgbClr val="111118"/>
                </a:solidFill>
                <a:latin typeface="+mn-lt"/>
                <a:cs typeface="Arial"/>
              </a:rPr>
              <a:t> </a:t>
            </a:r>
            <a:r>
              <a:rPr lang="en-US" sz="3600" b="1" spc="40" dirty="0">
                <a:solidFill>
                  <a:srgbClr val="111118"/>
                </a:solidFill>
                <a:latin typeface="+mn-lt"/>
                <a:cs typeface="Arial"/>
              </a:rPr>
              <a:t>be</a:t>
            </a:r>
            <a:r>
              <a:rPr lang="en-US" sz="3600" b="1" spc="-125" dirty="0">
                <a:solidFill>
                  <a:srgbClr val="111118"/>
                </a:solidFill>
                <a:latin typeface="+mn-lt"/>
                <a:cs typeface="Arial"/>
              </a:rPr>
              <a:t> </a:t>
            </a:r>
            <a:br>
              <a:rPr lang="en-US" sz="3600" b="1" spc="-125" dirty="0">
                <a:solidFill>
                  <a:srgbClr val="111118"/>
                </a:solidFill>
                <a:latin typeface="+mn-lt"/>
                <a:cs typeface="Arial"/>
              </a:rPr>
            </a:br>
            <a:r>
              <a:rPr lang="en-US" sz="4000" b="1" spc="45" dirty="0">
                <a:latin typeface="+mn-lt"/>
                <a:cs typeface="Arial"/>
              </a:rPr>
              <a:t>TOO</a:t>
            </a:r>
            <a:r>
              <a:rPr lang="en-US" sz="4000" b="1" spc="95" dirty="0">
                <a:latin typeface="+mn-lt"/>
                <a:cs typeface="Arial"/>
              </a:rPr>
              <a:t> </a:t>
            </a:r>
            <a:r>
              <a:rPr lang="en-US" sz="4000" b="1" spc="-20" dirty="0">
                <a:latin typeface="+mn-lt"/>
                <a:cs typeface="Arial"/>
              </a:rPr>
              <a:t>MUCH</a:t>
            </a:r>
            <a:endParaRPr lang="en-US" sz="3600" dirty="0">
              <a:latin typeface="+mn-lt"/>
            </a:endParaRPr>
          </a:p>
        </p:txBody>
      </p:sp>
    </p:spTree>
    <p:extLst>
      <p:ext uri="{BB962C8B-B14F-4D97-AF65-F5344CB8AC3E}">
        <p14:creationId xmlns:p14="http://schemas.microsoft.com/office/powerpoint/2010/main" val="223878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F4F6B15-D1F6-AD4B-8382-DC8643CB2B97}"/>
              </a:ext>
            </a:extLst>
          </p:cNvPr>
          <p:cNvSpPr>
            <a:spLocks noGrp="1"/>
          </p:cNvSpPr>
          <p:nvPr>
            <p:ph type="title"/>
          </p:nvPr>
        </p:nvSpPr>
        <p:spPr/>
        <p:txBody>
          <a:bodyPr/>
          <a:lstStyle/>
          <a:p>
            <a:r>
              <a:rPr lang="en-US" dirty="0"/>
              <a:t>What is excessive alcohol use?</a:t>
            </a:r>
          </a:p>
        </p:txBody>
      </p:sp>
      <p:pic>
        <p:nvPicPr>
          <p:cNvPr id="4" name="Picture 3" descr="binge drinking, underage drinking, pregnant drinking, heavy drinking" title="graphic showing what is excessive alcohol use">
            <a:extLst>
              <a:ext uri="{FF2B5EF4-FFF2-40B4-BE49-F238E27FC236}">
                <a16:creationId xmlns:a16="http://schemas.microsoft.com/office/drawing/2014/main" id="{6604DABB-143F-514A-9671-A1030490317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46536" y="-190"/>
            <a:ext cx="5053091" cy="6859980"/>
          </a:xfrm>
          <a:prstGeom prst="rect">
            <a:avLst/>
          </a:prstGeom>
        </p:spPr>
      </p:pic>
    </p:spTree>
    <p:extLst>
      <p:ext uri="{BB962C8B-B14F-4D97-AF65-F5344CB8AC3E}">
        <p14:creationId xmlns:p14="http://schemas.microsoft.com/office/powerpoint/2010/main" val="2197158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FCEE97-5AAA-8049-981B-4D368B5FB688}"/>
              </a:ext>
            </a:extLst>
          </p:cNvPr>
          <p:cNvSpPr>
            <a:spLocks noGrp="1"/>
          </p:cNvSpPr>
          <p:nvPr>
            <p:ph type="title"/>
          </p:nvPr>
        </p:nvSpPr>
        <p:spPr/>
        <p:txBody>
          <a:bodyPr>
            <a:normAutofit fontScale="90000"/>
          </a:bodyPr>
          <a:lstStyle/>
          <a:p>
            <a:r>
              <a:rPr lang="en-US" dirty="0"/>
              <a:t>If you choose to drink, do so in moderation</a:t>
            </a:r>
          </a:p>
        </p:txBody>
      </p:sp>
      <p:pic>
        <p:nvPicPr>
          <p:cNvPr id="3" name="Picture 2" descr="up to 1 drink a day for women, and up to 2 drinks per day for men" title="graphic showing if you choose to drink, do so in moderation">
            <a:extLst>
              <a:ext uri="{FF2B5EF4-FFF2-40B4-BE49-F238E27FC236}">
                <a16:creationId xmlns:a16="http://schemas.microsoft.com/office/drawing/2014/main" id="{E2721575-6A7C-F545-9F09-4E7C28B96D3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779712" y="-1"/>
            <a:ext cx="5586970" cy="6865033"/>
          </a:xfrm>
          <a:prstGeom prst="rect">
            <a:avLst/>
          </a:prstGeom>
        </p:spPr>
      </p:pic>
    </p:spTree>
    <p:extLst>
      <p:ext uri="{BB962C8B-B14F-4D97-AF65-F5344CB8AC3E}">
        <p14:creationId xmlns:p14="http://schemas.microsoft.com/office/powerpoint/2010/main" val="2671062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766F29A-31C2-8C42-ACED-0552C7CF6B71}"/>
              </a:ext>
            </a:extLst>
          </p:cNvPr>
          <p:cNvSpPr>
            <a:spLocks noGrp="1"/>
          </p:cNvSpPr>
          <p:nvPr>
            <p:ph type="title"/>
          </p:nvPr>
        </p:nvSpPr>
        <p:spPr/>
        <p:txBody>
          <a:bodyPr/>
          <a:lstStyle/>
          <a:p>
            <a:r>
              <a:rPr lang="en-US" dirty="0"/>
              <a:t>Binge drinking is the main problem</a:t>
            </a:r>
          </a:p>
        </p:txBody>
      </p:sp>
      <p:pic>
        <p:nvPicPr>
          <p:cNvPr id="3" name="Picture 2" descr="Over 90% of excessive drinkers binge drink, more than 38 million U.S. adults binge drink, binge drinkers do so about 4 times per month, binge drinkers average 8 drinks per binge, binge drinkers are not alcoholics" title="graphic showing binge drinking is the main problem">
            <a:extLst>
              <a:ext uri="{FF2B5EF4-FFF2-40B4-BE49-F238E27FC236}">
                <a16:creationId xmlns:a16="http://schemas.microsoft.com/office/drawing/2014/main" id="{51FE1F4E-6CFF-1744-BC45-1F5E32397B1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72683" y="13125"/>
            <a:ext cx="4661517" cy="6844875"/>
          </a:xfrm>
          <a:prstGeom prst="rect">
            <a:avLst/>
          </a:prstGeom>
        </p:spPr>
      </p:pic>
    </p:spTree>
    <p:extLst>
      <p:ext uri="{BB962C8B-B14F-4D97-AF65-F5344CB8AC3E}">
        <p14:creationId xmlns:p14="http://schemas.microsoft.com/office/powerpoint/2010/main" val="3917489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oycel\Pictures\Presentation Photos\126998137.jpg">
            <a:extLst>
              <a:ext uri="{FF2B5EF4-FFF2-40B4-BE49-F238E27FC236}">
                <a16:creationId xmlns:a16="http://schemas.microsoft.com/office/drawing/2014/main" id="{6FA1B9D1-647C-6B4B-BD0E-04389CCD13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148"/>
            <a:ext cx="9144000" cy="6096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6135A4DA-5FCB-354A-A88B-47ADEBFF31E9}"/>
              </a:ext>
            </a:extLst>
          </p:cNvPr>
          <p:cNvSpPr txBox="1">
            <a:spLocks/>
          </p:cNvSpPr>
          <p:nvPr/>
        </p:nvSpPr>
        <p:spPr>
          <a:xfrm>
            <a:off x="-1" y="4253023"/>
            <a:ext cx="9144000" cy="1414130"/>
          </a:xfrm>
          <a:prstGeom prst="rect">
            <a:avLst/>
          </a:prstGeom>
          <a:solidFill>
            <a:srgbClr val="FFD966">
              <a:alpha val="87843"/>
            </a:srgb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lnSpc>
                <a:spcPct val="100000"/>
              </a:lnSpc>
              <a:spcBef>
                <a:spcPts val="0"/>
              </a:spcBef>
              <a:buNone/>
            </a:pPr>
            <a:r>
              <a:rPr lang="en-US" sz="4000" b="1" dirty="0"/>
              <a:t>What do you think your students will     think of these limits?</a:t>
            </a:r>
          </a:p>
        </p:txBody>
      </p:sp>
      <p:sp>
        <p:nvSpPr>
          <p:cNvPr id="2" name="Title 1">
            <a:extLst>
              <a:ext uri="{FF2B5EF4-FFF2-40B4-BE49-F238E27FC236}">
                <a16:creationId xmlns:a16="http://schemas.microsoft.com/office/drawing/2014/main" id="{8E9B48CA-4CA9-1F4A-8868-6776A28033FF}"/>
              </a:ext>
            </a:extLst>
          </p:cNvPr>
          <p:cNvSpPr>
            <a:spLocks noGrp="1"/>
          </p:cNvSpPr>
          <p:nvPr>
            <p:ph type="title"/>
          </p:nvPr>
        </p:nvSpPr>
        <p:spPr>
          <a:xfrm>
            <a:off x="-1" y="912591"/>
            <a:ext cx="7785159" cy="1143000"/>
          </a:xfrm>
          <a:solidFill>
            <a:srgbClr val="FFD966">
              <a:alpha val="87843"/>
            </a:srgbClr>
          </a:solidFill>
          <a:effectLst>
            <a:outerShdw blurRad="50800" dist="38100" dir="2700000" algn="tl" rotWithShape="0">
              <a:prstClr val="black">
                <a:alpha val="40000"/>
              </a:prstClr>
            </a:outerShdw>
          </a:effectLst>
        </p:spPr>
        <p:txBody>
          <a:bodyPr vert="horz" wrap="square" lIns="0" tIns="0" rIns="0" bIns="0" rtlCol="0" anchor="ctr">
            <a:noAutofit/>
          </a:bodyPr>
          <a:lstStyle/>
          <a:p>
            <a:r>
              <a:rPr lang="en-US" sz="4000" b="1" dirty="0"/>
              <a:t>What do you think of these limits?</a:t>
            </a:r>
          </a:p>
        </p:txBody>
      </p:sp>
    </p:spTree>
    <p:extLst>
      <p:ext uri="{BB962C8B-B14F-4D97-AF65-F5344CB8AC3E}">
        <p14:creationId xmlns:p14="http://schemas.microsoft.com/office/powerpoint/2010/main" val="3130856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background image with the word inform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4750" y="0"/>
            <a:ext cx="6713981" cy="6858000"/>
          </a:xfrm>
          <a:prstGeom prst="rect">
            <a:avLst/>
          </a:prstGeom>
          <a:solidFill>
            <a:schemeClr val="bg2"/>
          </a:solidFill>
        </p:spPr>
      </p:pic>
      <p:sp>
        <p:nvSpPr>
          <p:cNvPr id="4" name="Title 3"/>
          <p:cNvSpPr>
            <a:spLocks noGrp="1"/>
          </p:cNvSpPr>
          <p:nvPr>
            <p:ph type="title"/>
          </p:nvPr>
        </p:nvSpPr>
        <p:spPr>
          <a:xfrm>
            <a:off x="1223824" y="2712474"/>
            <a:ext cx="6711696" cy="1395308"/>
          </a:xfrm>
          <a:solidFill>
            <a:srgbClr val="FFFFFF">
              <a:alpha val="63922"/>
            </a:srgbClr>
          </a:solidFill>
        </p:spPr>
        <p:txBody>
          <a:bodyPr>
            <a:noAutofit/>
          </a:bodyPr>
          <a:lstStyle/>
          <a:p>
            <a:pPr algn="ctr"/>
            <a:r>
              <a:rPr lang="en-US" sz="4000" b="1" dirty="0">
                <a:latin typeface="+mn-lt"/>
              </a:rPr>
              <a:t>Where did the healthy drinking amounts come from?</a:t>
            </a:r>
          </a:p>
        </p:txBody>
      </p:sp>
    </p:spTree>
    <p:extLst>
      <p:ext uri="{BB962C8B-B14F-4D97-AF65-F5344CB8AC3E}">
        <p14:creationId xmlns:p14="http://schemas.microsoft.com/office/powerpoint/2010/main" val="359788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99660F9-AFE9-9041-AD5D-C3D1501F59F6}"/>
              </a:ext>
            </a:extLst>
          </p:cNvPr>
          <p:cNvSpPr>
            <a:spLocks noGrp="1"/>
          </p:cNvSpPr>
          <p:nvPr>
            <p:ph type="title"/>
          </p:nvPr>
        </p:nvSpPr>
        <p:spPr/>
        <p:txBody>
          <a:bodyPr/>
          <a:lstStyle/>
          <a:p>
            <a:r>
              <a:rPr lang="en-US" dirty="0"/>
              <a:t>Drinking too much</a:t>
            </a:r>
          </a:p>
        </p:txBody>
      </p:sp>
      <p:grpSp>
        <p:nvGrpSpPr>
          <p:cNvPr id="3" name="Group 2" descr="too fast, intoxication, acute effects&#10;&#10;too often, cell injury, chronic effects" title="drinking too much flowchart">
            <a:extLst>
              <a:ext uri="{FF2B5EF4-FFF2-40B4-BE49-F238E27FC236}">
                <a16:creationId xmlns:a16="http://schemas.microsoft.com/office/drawing/2014/main" id="{A8232509-35F2-5248-AD8C-77AABB56F1AE}"/>
              </a:ext>
            </a:extLst>
          </p:cNvPr>
          <p:cNvGrpSpPr/>
          <p:nvPr/>
        </p:nvGrpSpPr>
        <p:grpSpPr>
          <a:xfrm>
            <a:off x="126124" y="152709"/>
            <a:ext cx="8891748" cy="6535202"/>
            <a:chOff x="126124" y="-131079"/>
            <a:chExt cx="8891748" cy="6535202"/>
          </a:xfrm>
        </p:grpSpPr>
        <p:sp>
          <p:nvSpPr>
            <p:cNvPr id="4" name="TextBox 3">
              <a:extLst>
                <a:ext uri="{FF2B5EF4-FFF2-40B4-BE49-F238E27FC236}">
                  <a16:creationId xmlns:a16="http://schemas.microsoft.com/office/drawing/2014/main" id="{9CE0CCA4-1770-2041-8A11-8E150288E07D}"/>
                </a:ext>
              </a:extLst>
            </p:cNvPr>
            <p:cNvSpPr txBox="1"/>
            <p:nvPr/>
          </p:nvSpPr>
          <p:spPr>
            <a:xfrm>
              <a:off x="4175070" y="1055070"/>
              <a:ext cx="1308169" cy="954107"/>
            </a:xfrm>
            <a:prstGeom prst="rect">
              <a:avLst/>
            </a:prstGeom>
            <a:noFill/>
          </p:spPr>
          <p:txBody>
            <a:bodyPr wrap="square" rtlCol="0">
              <a:spAutoFit/>
            </a:bodyPr>
            <a:lstStyle/>
            <a:p>
              <a:pPr algn="ctr"/>
              <a:r>
                <a:rPr lang="en-US" sz="2800" b="1" dirty="0">
                  <a:latin typeface="Arial Narrow" panose="020B0606020202030204" pitchFamily="34" charset="0"/>
                  <a:cs typeface="Arial" panose="020B0604020202020204" pitchFamily="34" charset="0"/>
                </a:rPr>
                <a:t>acute effects</a:t>
              </a:r>
            </a:p>
          </p:txBody>
        </p:sp>
        <p:cxnSp>
          <p:nvCxnSpPr>
            <p:cNvPr id="5" name="Straight Arrow Connector 4">
              <a:extLst>
                <a:ext uri="{FF2B5EF4-FFF2-40B4-BE49-F238E27FC236}">
                  <a16:creationId xmlns:a16="http://schemas.microsoft.com/office/drawing/2014/main" id="{26CEBEAD-E111-7548-BE87-798317414539}"/>
                </a:ext>
              </a:extLst>
            </p:cNvPr>
            <p:cNvCxnSpPr/>
            <p:nvPr/>
          </p:nvCxnSpPr>
          <p:spPr>
            <a:xfrm rot="16200000">
              <a:off x="3488172" y="555017"/>
              <a:ext cx="0" cy="1554480"/>
            </a:xfrm>
            <a:prstGeom prst="straightConnector1">
              <a:avLst/>
            </a:prstGeom>
            <a:ln w="44450">
              <a:solidFill>
                <a:srgbClr val="E46C0A"/>
              </a:solidFill>
              <a:tailEnd type="stealth" w="med"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6AB6A03-A492-2843-AC1E-27F5E62D7FD8}"/>
                </a:ext>
              </a:extLst>
            </p:cNvPr>
            <p:cNvSpPr txBox="1"/>
            <p:nvPr/>
          </p:nvSpPr>
          <p:spPr>
            <a:xfrm>
              <a:off x="2625208" y="809296"/>
              <a:ext cx="1597160" cy="461665"/>
            </a:xfrm>
            <a:prstGeom prst="rect">
              <a:avLst/>
            </a:prstGeom>
            <a:noFill/>
          </p:spPr>
          <p:txBody>
            <a:bodyPr wrap="square" rtlCol="0">
              <a:spAutoFit/>
            </a:bodyPr>
            <a:lstStyle/>
            <a:p>
              <a:pPr algn="ctr"/>
              <a:r>
                <a:rPr lang="en-US" sz="2400" b="1" dirty="0">
                  <a:latin typeface="Arial Narrow" panose="020B0606020202030204" pitchFamily="34" charset="0"/>
                  <a:cs typeface="Arial" panose="020B0604020202020204" pitchFamily="34" charset="0"/>
                </a:rPr>
                <a:t>intoxication</a:t>
              </a:r>
            </a:p>
          </p:txBody>
        </p:sp>
        <p:sp>
          <p:nvSpPr>
            <p:cNvPr id="7" name="TextBox 6">
              <a:extLst>
                <a:ext uri="{FF2B5EF4-FFF2-40B4-BE49-F238E27FC236}">
                  <a16:creationId xmlns:a16="http://schemas.microsoft.com/office/drawing/2014/main" id="{BB08AD15-2C03-DC40-81B7-8874DFEF0EA1}"/>
                </a:ext>
              </a:extLst>
            </p:cNvPr>
            <p:cNvSpPr txBox="1"/>
            <p:nvPr/>
          </p:nvSpPr>
          <p:spPr>
            <a:xfrm>
              <a:off x="126124" y="2640830"/>
              <a:ext cx="1403131" cy="1384995"/>
            </a:xfrm>
            <a:prstGeom prst="rect">
              <a:avLst/>
            </a:prstGeom>
            <a:noFill/>
          </p:spPr>
          <p:txBody>
            <a:bodyPr wrap="square" rtlCol="0">
              <a:spAutoFit/>
            </a:bodyPr>
            <a:lstStyle/>
            <a:p>
              <a:pPr algn="ctr"/>
              <a:r>
                <a:rPr lang="en-US" sz="2800" b="1" dirty="0">
                  <a:latin typeface="Arial Narrow" panose="020B0606020202030204" pitchFamily="34" charset="0"/>
                  <a:cs typeface="Arial" panose="020B0604020202020204" pitchFamily="34" charset="0"/>
                </a:rPr>
                <a:t>drinking too much</a:t>
              </a:r>
            </a:p>
          </p:txBody>
        </p:sp>
        <p:sp>
          <p:nvSpPr>
            <p:cNvPr id="8" name="Left Brace 7">
              <a:extLst>
                <a:ext uri="{FF2B5EF4-FFF2-40B4-BE49-F238E27FC236}">
                  <a16:creationId xmlns:a16="http://schemas.microsoft.com/office/drawing/2014/main" id="{05AF4532-B0EC-4244-AEA8-A50F9E2AA51F}"/>
                </a:ext>
              </a:extLst>
            </p:cNvPr>
            <p:cNvSpPr/>
            <p:nvPr/>
          </p:nvSpPr>
          <p:spPr>
            <a:xfrm>
              <a:off x="1519726" y="1145841"/>
              <a:ext cx="276225" cy="4389120"/>
            </a:xfrm>
            <a:prstGeom prst="leftBrace">
              <a:avLst>
                <a:gd name="adj1" fmla="val 131098"/>
                <a:gd name="adj2" fmla="val 50000"/>
              </a:avLst>
            </a:prstGeom>
            <a:ln w="28575">
              <a:solidFill>
                <a:srgbClr val="E46C0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2778979F-6F05-AA47-B934-D2E201AB7398}"/>
                </a:ext>
              </a:extLst>
            </p:cNvPr>
            <p:cNvSpPr txBox="1"/>
            <p:nvPr/>
          </p:nvSpPr>
          <p:spPr>
            <a:xfrm>
              <a:off x="1662596" y="4630714"/>
              <a:ext cx="970242" cy="954107"/>
            </a:xfrm>
            <a:prstGeom prst="rect">
              <a:avLst/>
            </a:prstGeom>
            <a:noFill/>
          </p:spPr>
          <p:txBody>
            <a:bodyPr wrap="square" rtlCol="0">
              <a:spAutoFit/>
            </a:bodyPr>
            <a:lstStyle/>
            <a:p>
              <a:pPr algn="ctr"/>
              <a:r>
                <a:rPr lang="en-US" sz="2800" b="1" dirty="0">
                  <a:latin typeface="Arial Narrow" panose="020B0606020202030204" pitchFamily="34" charset="0"/>
                  <a:cs typeface="Arial" panose="020B0604020202020204" pitchFamily="34" charset="0"/>
                </a:rPr>
                <a:t>too </a:t>
              </a:r>
            </a:p>
            <a:p>
              <a:pPr algn="ctr"/>
              <a:r>
                <a:rPr lang="en-US" sz="2800" b="1" dirty="0">
                  <a:latin typeface="Arial Narrow" panose="020B0606020202030204" pitchFamily="34" charset="0"/>
                  <a:cs typeface="Arial" panose="020B0604020202020204" pitchFamily="34" charset="0"/>
                </a:rPr>
                <a:t>often</a:t>
              </a:r>
            </a:p>
          </p:txBody>
        </p:sp>
        <p:sp>
          <p:nvSpPr>
            <p:cNvPr id="10" name="TextBox 9">
              <a:extLst>
                <a:ext uri="{FF2B5EF4-FFF2-40B4-BE49-F238E27FC236}">
                  <a16:creationId xmlns:a16="http://schemas.microsoft.com/office/drawing/2014/main" id="{E04C8A85-A9BC-8243-BCEF-933D8C24E12F}"/>
                </a:ext>
              </a:extLst>
            </p:cNvPr>
            <p:cNvSpPr txBox="1"/>
            <p:nvPr/>
          </p:nvSpPr>
          <p:spPr>
            <a:xfrm>
              <a:off x="1634675" y="1068068"/>
              <a:ext cx="1013929" cy="954107"/>
            </a:xfrm>
            <a:prstGeom prst="rect">
              <a:avLst/>
            </a:prstGeom>
            <a:noFill/>
          </p:spPr>
          <p:txBody>
            <a:bodyPr wrap="square" rtlCol="0">
              <a:spAutoFit/>
            </a:bodyPr>
            <a:lstStyle/>
            <a:p>
              <a:pPr algn="ctr"/>
              <a:r>
                <a:rPr lang="en-US" sz="2800" b="1" dirty="0">
                  <a:latin typeface="Arial Narrow" panose="020B0606020202030204" pitchFamily="34" charset="0"/>
                  <a:cs typeface="Arial" panose="020B0604020202020204" pitchFamily="34" charset="0"/>
                </a:rPr>
                <a:t>too </a:t>
              </a:r>
            </a:p>
            <a:p>
              <a:pPr algn="ctr"/>
              <a:r>
                <a:rPr lang="en-US" sz="2800" b="1" dirty="0">
                  <a:latin typeface="Arial Narrow" panose="020B0606020202030204" pitchFamily="34" charset="0"/>
                  <a:cs typeface="Arial" panose="020B0604020202020204" pitchFamily="34" charset="0"/>
                </a:rPr>
                <a:t>fast</a:t>
              </a:r>
            </a:p>
          </p:txBody>
        </p:sp>
        <p:cxnSp>
          <p:nvCxnSpPr>
            <p:cNvPr id="11" name="Straight Arrow Connector 10">
              <a:extLst>
                <a:ext uri="{FF2B5EF4-FFF2-40B4-BE49-F238E27FC236}">
                  <a16:creationId xmlns:a16="http://schemas.microsoft.com/office/drawing/2014/main" id="{FE671F38-0747-ED4B-9139-9277F2A982E5}"/>
                </a:ext>
              </a:extLst>
            </p:cNvPr>
            <p:cNvCxnSpPr/>
            <p:nvPr/>
          </p:nvCxnSpPr>
          <p:spPr>
            <a:xfrm rot="10800000">
              <a:off x="1996328" y="1974849"/>
              <a:ext cx="0" cy="2194560"/>
            </a:xfrm>
            <a:prstGeom prst="straightConnector1">
              <a:avLst/>
            </a:prstGeom>
            <a:ln w="44450">
              <a:solidFill>
                <a:srgbClr val="E46C0A"/>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5E89392-EBDC-5645-B34E-CCBA16C76F88}"/>
                </a:ext>
              </a:extLst>
            </p:cNvPr>
            <p:cNvCxnSpPr/>
            <p:nvPr/>
          </p:nvCxnSpPr>
          <p:spPr>
            <a:xfrm>
              <a:off x="2299152" y="2578671"/>
              <a:ext cx="0" cy="2194560"/>
            </a:xfrm>
            <a:prstGeom prst="straightConnector1">
              <a:avLst/>
            </a:prstGeom>
            <a:ln w="44450">
              <a:solidFill>
                <a:srgbClr val="E46C0A"/>
              </a:solidFill>
              <a:tailEnd type="stealth" w="med"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31557D0-7846-3246-9B35-054604587E5B}"/>
                </a:ext>
              </a:extLst>
            </p:cNvPr>
            <p:cNvSpPr txBox="1"/>
            <p:nvPr/>
          </p:nvSpPr>
          <p:spPr>
            <a:xfrm>
              <a:off x="2617072" y="5302616"/>
              <a:ext cx="1425711" cy="461665"/>
            </a:xfrm>
            <a:prstGeom prst="rect">
              <a:avLst/>
            </a:prstGeom>
            <a:noFill/>
          </p:spPr>
          <p:txBody>
            <a:bodyPr wrap="square" rtlCol="0">
              <a:spAutoFit/>
            </a:bodyPr>
            <a:lstStyle/>
            <a:p>
              <a:r>
                <a:rPr lang="en-US" sz="2400" b="1" dirty="0">
                  <a:latin typeface="Arial Narrow" panose="020B0606020202030204" pitchFamily="34" charset="0"/>
                  <a:cs typeface="Arial" panose="020B0604020202020204" pitchFamily="34" charset="0"/>
                </a:rPr>
                <a:t>cell injury</a:t>
              </a:r>
            </a:p>
          </p:txBody>
        </p:sp>
        <p:cxnSp>
          <p:nvCxnSpPr>
            <p:cNvPr id="14" name="Straight Arrow Connector 13">
              <a:extLst>
                <a:ext uri="{FF2B5EF4-FFF2-40B4-BE49-F238E27FC236}">
                  <a16:creationId xmlns:a16="http://schemas.microsoft.com/office/drawing/2014/main" id="{15357A5D-097F-E044-8FB9-D42D452D7E10}"/>
                </a:ext>
              </a:extLst>
            </p:cNvPr>
            <p:cNvCxnSpPr/>
            <p:nvPr/>
          </p:nvCxnSpPr>
          <p:spPr>
            <a:xfrm rot="16200000">
              <a:off x="3489563" y="4549306"/>
              <a:ext cx="0" cy="1554480"/>
            </a:xfrm>
            <a:prstGeom prst="straightConnector1">
              <a:avLst/>
            </a:prstGeom>
            <a:ln w="44450">
              <a:solidFill>
                <a:srgbClr val="E46C0A"/>
              </a:solidFill>
              <a:tailEnd type="stealth" w="med"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43651B6-A37D-D042-9B20-3C48228DBC89}"/>
                </a:ext>
              </a:extLst>
            </p:cNvPr>
            <p:cNvSpPr txBox="1"/>
            <p:nvPr/>
          </p:nvSpPr>
          <p:spPr>
            <a:xfrm>
              <a:off x="4175070" y="4602006"/>
              <a:ext cx="1308169" cy="954107"/>
            </a:xfrm>
            <a:prstGeom prst="rect">
              <a:avLst/>
            </a:prstGeom>
            <a:noFill/>
          </p:spPr>
          <p:txBody>
            <a:bodyPr wrap="square" rtlCol="0">
              <a:spAutoFit/>
            </a:bodyPr>
            <a:lstStyle/>
            <a:p>
              <a:pPr algn="ctr"/>
              <a:r>
                <a:rPr lang="en-US" sz="2800" b="1" dirty="0">
                  <a:latin typeface="Arial Narrow" panose="020B0606020202030204" pitchFamily="34" charset="0"/>
                  <a:cs typeface="Arial" panose="020B0604020202020204" pitchFamily="34" charset="0"/>
                </a:rPr>
                <a:t>chronic effects</a:t>
              </a:r>
            </a:p>
          </p:txBody>
        </p:sp>
        <p:sp>
          <p:nvSpPr>
            <p:cNvPr id="16" name="TextBox 15">
              <a:extLst>
                <a:ext uri="{FF2B5EF4-FFF2-40B4-BE49-F238E27FC236}">
                  <a16:creationId xmlns:a16="http://schemas.microsoft.com/office/drawing/2014/main" id="{2F4FC10A-FB05-074D-8821-44F07C526172}"/>
                </a:ext>
              </a:extLst>
            </p:cNvPr>
            <p:cNvSpPr txBox="1"/>
            <p:nvPr/>
          </p:nvSpPr>
          <p:spPr>
            <a:xfrm>
              <a:off x="6393534" y="3818800"/>
              <a:ext cx="2624337" cy="2585323"/>
            </a:xfrm>
            <a:prstGeom prst="rect">
              <a:avLst/>
            </a:prstGeom>
            <a:noFill/>
          </p:spPr>
          <p:txBody>
            <a:bodyPr wrap="square" rtlCol="0">
              <a:spAutoFit/>
            </a:bodyPr>
            <a:lstStyle/>
            <a:p>
              <a:r>
                <a:rPr lang="en-US" b="1" dirty="0"/>
                <a:t>cancer</a:t>
              </a:r>
            </a:p>
            <a:p>
              <a:r>
                <a:rPr lang="en-US" b="1" dirty="0"/>
                <a:t>liver cirrhosis</a:t>
              </a:r>
            </a:p>
            <a:p>
              <a:r>
                <a:rPr lang="en-US" b="1" dirty="0"/>
                <a:t>pancreatitis</a:t>
              </a:r>
            </a:p>
            <a:p>
              <a:r>
                <a:rPr lang="en-US" b="1" dirty="0"/>
                <a:t>gastroenteritis</a:t>
              </a:r>
            </a:p>
            <a:p>
              <a:r>
                <a:rPr lang="en-US" b="1" dirty="0"/>
                <a:t>addiction</a:t>
              </a:r>
            </a:p>
            <a:p>
              <a:r>
                <a:rPr lang="en-US" b="1" dirty="0"/>
                <a:t>hypertension</a:t>
              </a:r>
            </a:p>
            <a:p>
              <a:r>
                <a:rPr lang="en-US" b="1" dirty="0"/>
                <a:t>cardiovascular disease</a:t>
              </a:r>
            </a:p>
            <a:p>
              <a:r>
                <a:rPr lang="en-US" b="1" dirty="0"/>
                <a:t>fetal alcohol syndrome</a:t>
              </a:r>
            </a:p>
            <a:p>
              <a:r>
                <a:rPr lang="en-US" b="1" dirty="0"/>
                <a:t>neurologic damage</a:t>
              </a:r>
            </a:p>
          </p:txBody>
        </p:sp>
        <p:sp>
          <p:nvSpPr>
            <p:cNvPr id="17" name="TextBox 16">
              <a:extLst>
                <a:ext uri="{FF2B5EF4-FFF2-40B4-BE49-F238E27FC236}">
                  <a16:creationId xmlns:a16="http://schemas.microsoft.com/office/drawing/2014/main" id="{A2624936-B992-5348-AB07-B07C55542CDC}"/>
                </a:ext>
              </a:extLst>
            </p:cNvPr>
            <p:cNvSpPr txBox="1"/>
            <p:nvPr/>
          </p:nvSpPr>
          <p:spPr>
            <a:xfrm>
              <a:off x="6406901" y="-131079"/>
              <a:ext cx="2610971" cy="3416320"/>
            </a:xfrm>
            <a:prstGeom prst="rect">
              <a:avLst/>
            </a:prstGeom>
            <a:noFill/>
          </p:spPr>
          <p:txBody>
            <a:bodyPr wrap="none" rtlCol="0">
              <a:spAutoFit/>
            </a:bodyPr>
            <a:lstStyle/>
            <a:p>
              <a:r>
                <a:rPr lang="en-US" b="1" dirty="0"/>
                <a:t>fires</a:t>
              </a:r>
            </a:p>
            <a:p>
              <a:r>
                <a:rPr lang="en-US" b="1" dirty="0"/>
                <a:t>falls</a:t>
              </a:r>
            </a:p>
            <a:p>
              <a:r>
                <a:rPr lang="en-US" b="1" dirty="0"/>
                <a:t>drowning</a:t>
              </a:r>
            </a:p>
            <a:p>
              <a:r>
                <a:rPr lang="en-US" b="1" dirty="0"/>
                <a:t>motor vehicle crashes</a:t>
              </a:r>
            </a:p>
            <a:p>
              <a:r>
                <a:rPr lang="en-US" b="1" dirty="0"/>
                <a:t>pedestrian injuries</a:t>
              </a:r>
            </a:p>
            <a:p>
              <a:r>
                <a:rPr lang="en-US" b="1" dirty="0"/>
                <a:t>alcohol poisoning</a:t>
              </a:r>
            </a:p>
            <a:p>
              <a:r>
                <a:rPr lang="en-US" b="1" dirty="0"/>
                <a:t>assaults</a:t>
              </a:r>
            </a:p>
            <a:p>
              <a:r>
                <a:rPr lang="en-US" b="1" dirty="0"/>
                <a:t>intimate partner violence</a:t>
              </a:r>
            </a:p>
            <a:p>
              <a:r>
                <a:rPr lang="en-US" b="1" dirty="0"/>
                <a:t>child abuse</a:t>
              </a:r>
            </a:p>
            <a:p>
              <a:r>
                <a:rPr lang="en-US" b="1" dirty="0"/>
                <a:t>property crimes</a:t>
              </a:r>
            </a:p>
            <a:p>
              <a:r>
                <a:rPr lang="en-US" b="1" dirty="0"/>
                <a:t>suicide</a:t>
              </a:r>
            </a:p>
            <a:p>
              <a:r>
                <a:rPr lang="en-US" b="1" dirty="0"/>
                <a:t>homicide</a:t>
              </a:r>
            </a:p>
          </p:txBody>
        </p:sp>
        <p:grpSp>
          <p:nvGrpSpPr>
            <p:cNvPr id="18" name="Group 17">
              <a:extLst>
                <a:ext uri="{FF2B5EF4-FFF2-40B4-BE49-F238E27FC236}">
                  <a16:creationId xmlns:a16="http://schemas.microsoft.com/office/drawing/2014/main" id="{F5421455-CC42-8A4E-92E1-9F1AB141EC08}"/>
                </a:ext>
              </a:extLst>
            </p:cNvPr>
            <p:cNvGrpSpPr/>
            <p:nvPr/>
          </p:nvGrpSpPr>
          <p:grpSpPr>
            <a:xfrm>
              <a:off x="5399317" y="4660970"/>
              <a:ext cx="949175" cy="894168"/>
              <a:chOff x="5399317" y="4660970"/>
              <a:chExt cx="949175" cy="894168"/>
            </a:xfrm>
          </p:grpSpPr>
          <p:cxnSp>
            <p:nvCxnSpPr>
              <p:cNvPr id="25" name="Straight Arrow Connector 24">
                <a:extLst>
                  <a:ext uri="{FF2B5EF4-FFF2-40B4-BE49-F238E27FC236}">
                    <a16:creationId xmlns:a16="http://schemas.microsoft.com/office/drawing/2014/main" id="{61EE72C7-A7FA-994A-9F59-AEF7AB1F9D3E}"/>
                  </a:ext>
                </a:extLst>
              </p:cNvPr>
              <p:cNvCxnSpPr/>
              <p:nvPr/>
            </p:nvCxnSpPr>
            <p:spPr>
              <a:xfrm rot="16200000">
                <a:off x="5909330" y="4672298"/>
                <a:ext cx="0" cy="878325"/>
              </a:xfrm>
              <a:prstGeom prst="straightConnector1">
                <a:avLst/>
              </a:prstGeom>
              <a:ln w="44450">
                <a:solidFill>
                  <a:srgbClr val="E46C0A"/>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17F715F-6B43-F745-808E-4B18FAD4CBAD}"/>
                  </a:ext>
                </a:extLst>
              </p:cNvPr>
              <p:cNvCxnSpPr/>
              <p:nvPr/>
            </p:nvCxnSpPr>
            <p:spPr>
              <a:xfrm rot="17040000">
                <a:off x="5896411" y="4894460"/>
                <a:ext cx="0" cy="878325"/>
              </a:xfrm>
              <a:prstGeom prst="straightConnector1">
                <a:avLst/>
              </a:prstGeom>
              <a:ln w="44450">
                <a:solidFill>
                  <a:srgbClr val="E46C0A"/>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00CB883-463F-B344-8B2A-63DA8722CC87}"/>
                  </a:ext>
                </a:extLst>
              </p:cNvPr>
              <p:cNvCxnSpPr/>
              <p:nvPr/>
            </p:nvCxnSpPr>
            <p:spPr>
              <a:xfrm rot="17880000">
                <a:off x="5839930" y="5115975"/>
                <a:ext cx="0" cy="878325"/>
              </a:xfrm>
              <a:prstGeom prst="straightConnector1">
                <a:avLst/>
              </a:prstGeom>
              <a:ln w="44450">
                <a:solidFill>
                  <a:srgbClr val="E46C0A"/>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D3A2DC2-E618-9C49-B660-D81EE2370F09}"/>
                  </a:ext>
                </a:extLst>
              </p:cNvPr>
              <p:cNvCxnSpPr/>
              <p:nvPr/>
            </p:nvCxnSpPr>
            <p:spPr>
              <a:xfrm rot="15360000">
                <a:off x="5898976" y="4448645"/>
                <a:ext cx="0" cy="878325"/>
              </a:xfrm>
              <a:prstGeom prst="straightConnector1">
                <a:avLst/>
              </a:prstGeom>
              <a:ln w="44450">
                <a:solidFill>
                  <a:srgbClr val="E46C0A"/>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363422A-371D-C54B-A5FD-725CA92202E5}"/>
                  </a:ext>
                </a:extLst>
              </p:cNvPr>
              <p:cNvCxnSpPr/>
              <p:nvPr/>
            </p:nvCxnSpPr>
            <p:spPr>
              <a:xfrm rot="14520000">
                <a:off x="5838480" y="4221807"/>
                <a:ext cx="0" cy="878325"/>
              </a:xfrm>
              <a:prstGeom prst="straightConnector1">
                <a:avLst/>
              </a:prstGeom>
              <a:ln w="44450">
                <a:solidFill>
                  <a:srgbClr val="E46C0A"/>
                </a:solidFill>
                <a:tailEnd type="stealth" w="med" len="lg"/>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FF548D35-9E84-D544-8F68-25B57580E8C4}"/>
                </a:ext>
              </a:extLst>
            </p:cNvPr>
            <p:cNvGrpSpPr/>
            <p:nvPr/>
          </p:nvGrpSpPr>
          <p:grpSpPr>
            <a:xfrm>
              <a:off x="5472858" y="1106660"/>
              <a:ext cx="949175" cy="894168"/>
              <a:chOff x="5399317" y="4660970"/>
              <a:chExt cx="949175" cy="894168"/>
            </a:xfrm>
          </p:grpSpPr>
          <p:cxnSp>
            <p:nvCxnSpPr>
              <p:cNvPr id="20" name="Straight Arrow Connector 19">
                <a:extLst>
                  <a:ext uri="{FF2B5EF4-FFF2-40B4-BE49-F238E27FC236}">
                    <a16:creationId xmlns:a16="http://schemas.microsoft.com/office/drawing/2014/main" id="{7418335F-224C-324C-9DA4-3C76F0AB7EFC}"/>
                  </a:ext>
                </a:extLst>
              </p:cNvPr>
              <p:cNvCxnSpPr/>
              <p:nvPr/>
            </p:nvCxnSpPr>
            <p:spPr>
              <a:xfrm rot="16200000">
                <a:off x="5909330" y="4672298"/>
                <a:ext cx="0" cy="878325"/>
              </a:xfrm>
              <a:prstGeom prst="straightConnector1">
                <a:avLst/>
              </a:prstGeom>
              <a:ln w="44450">
                <a:solidFill>
                  <a:srgbClr val="E46C0A"/>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3594735-D787-9347-BD78-8CFC4F407CCE}"/>
                  </a:ext>
                </a:extLst>
              </p:cNvPr>
              <p:cNvCxnSpPr/>
              <p:nvPr/>
            </p:nvCxnSpPr>
            <p:spPr>
              <a:xfrm rot="17040000">
                <a:off x="5896411" y="4894460"/>
                <a:ext cx="0" cy="878325"/>
              </a:xfrm>
              <a:prstGeom prst="straightConnector1">
                <a:avLst/>
              </a:prstGeom>
              <a:ln w="44450">
                <a:solidFill>
                  <a:srgbClr val="E46C0A"/>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2681B2A-6FFD-144A-848D-8FB60ABAB4D1}"/>
                  </a:ext>
                </a:extLst>
              </p:cNvPr>
              <p:cNvCxnSpPr/>
              <p:nvPr/>
            </p:nvCxnSpPr>
            <p:spPr>
              <a:xfrm rot="17880000">
                <a:off x="5839930" y="5115975"/>
                <a:ext cx="0" cy="878325"/>
              </a:xfrm>
              <a:prstGeom prst="straightConnector1">
                <a:avLst/>
              </a:prstGeom>
              <a:ln w="44450">
                <a:solidFill>
                  <a:srgbClr val="E46C0A"/>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3E671F7-2FF1-E04A-885A-97C68BC133B2}"/>
                  </a:ext>
                </a:extLst>
              </p:cNvPr>
              <p:cNvCxnSpPr/>
              <p:nvPr/>
            </p:nvCxnSpPr>
            <p:spPr>
              <a:xfrm rot="15360000">
                <a:off x="5898976" y="4448645"/>
                <a:ext cx="0" cy="878325"/>
              </a:xfrm>
              <a:prstGeom prst="straightConnector1">
                <a:avLst/>
              </a:prstGeom>
              <a:ln w="44450">
                <a:solidFill>
                  <a:srgbClr val="E46C0A"/>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7ACF8B4-E0AC-5048-AA91-D565DD2C1513}"/>
                  </a:ext>
                </a:extLst>
              </p:cNvPr>
              <p:cNvCxnSpPr/>
              <p:nvPr/>
            </p:nvCxnSpPr>
            <p:spPr>
              <a:xfrm rot="14520000">
                <a:off x="5838480" y="4221807"/>
                <a:ext cx="0" cy="878325"/>
              </a:xfrm>
              <a:prstGeom prst="straightConnector1">
                <a:avLst/>
              </a:prstGeom>
              <a:ln w="44450">
                <a:solidFill>
                  <a:srgbClr val="E46C0A"/>
                </a:solidFill>
                <a:tailEnd type="stealth" w="med"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05195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lipart image of silhouette of man stumbling on ground holding a bott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 y="252246"/>
            <a:ext cx="9144000" cy="3048000"/>
          </a:xfrm>
          <a:prstGeom prst="rect">
            <a:avLst/>
          </a:prstGeom>
        </p:spPr>
      </p:pic>
      <p:sp>
        <p:nvSpPr>
          <p:cNvPr id="7" name="Content Placeholder 6"/>
          <p:cNvSpPr>
            <a:spLocks noGrp="1"/>
          </p:cNvSpPr>
          <p:nvPr>
            <p:ph idx="1"/>
          </p:nvPr>
        </p:nvSpPr>
        <p:spPr>
          <a:xfrm>
            <a:off x="0" y="3681284"/>
            <a:ext cx="9144000" cy="2719517"/>
          </a:xfrm>
        </p:spPr>
        <p:txBody>
          <a:bodyPr>
            <a:noAutofit/>
          </a:bodyPr>
          <a:lstStyle/>
          <a:p>
            <a:pPr marL="63500" indent="0" algn="ctr">
              <a:buClr>
                <a:srgbClr val="E46C0A"/>
              </a:buClr>
              <a:buSzPct val="80000"/>
              <a:buNone/>
            </a:pPr>
            <a:r>
              <a:rPr lang="en-US" sz="3600" b="1" dirty="0">
                <a:solidFill>
                  <a:srgbClr val="00003A"/>
                </a:solidFill>
              </a:rPr>
              <a:t>Studies demonstrate that the </a:t>
            </a:r>
            <a:r>
              <a:rPr lang="en-US" sz="4000" b="1" dirty="0">
                <a:solidFill>
                  <a:srgbClr val="E46C0A"/>
                </a:solidFill>
              </a:rPr>
              <a:t>5+/4+ </a:t>
            </a:r>
            <a:r>
              <a:rPr lang="en-US" sz="3600" b="1" dirty="0">
                <a:solidFill>
                  <a:srgbClr val="00003A"/>
                </a:solidFill>
              </a:rPr>
              <a:t>limits accurately reflect the amount of alcohol consumed at which psychomotor and cognitive impairment is notably increased in both men and women</a:t>
            </a:r>
            <a:r>
              <a:rPr lang="en-US" sz="3600" b="1" dirty="0"/>
              <a:t>.</a:t>
            </a:r>
          </a:p>
        </p:txBody>
      </p:sp>
      <p:sp>
        <p:nvSpPr>
          <p:cNvPr id="4" name="Rectangle 3" title="grey background color box"/>
          <p:cNvSpPr/>
          <p:nvPr/>
        </p:nvSpPr>
        <p:spPr>
          <a:xfrm>
            <a:off x="0" y="204948"/>
            <a:ext cx="9144000" cy="3108960"/>
          </a:xfrm>
          <a:prstGeom prst="rect">
            <a:avLst/>
          </a:prstGeom>
          <a:solidFill>
            <a:srgbClr val="000000">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283573"/>
            <a:ext cx="9144000" cy="985345"/>
          </a:xfrm>
          <a:noFill/>
        </p:spPr>
        <p:txBody>
          <a:bodyPr>
            <a:normAutofit/>
          </a:bodyPr>
          <a:lstStyle/>
          <a:p>
            <a:pPr algn="ctr"/>
            <a:r>
              <a:rPr lang="en-US" sz="4800" dirty="0">
                <a:solidFill>
                  <a:schemeClr val="bg1"/>
                </a:solidFill>
                <a:latin typeface="+mn-lt"/>
              </a:rPr>
              <a:t>Evidence behind the numbers…</a:t>
            </a:r>
          </a:p>
        </p:txBody>
      </p:sp>
    </p:spTree>
    <p:extLst>
      <p:ext uri="{BB962C8B-B14F-4D97-AF65-F5344CB8AC3E}">
        <p14:creationId xmlns:p14="http://schemas.microsoft.com/office/powerpoint/2010/main" val="1151401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utterstock_58811590.jp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00000"/>
                    </a14:imgEffect>
                  </a14:imgLayer>
                </a14:imgProps>
              </a:ext>
            </a:extLst>
          </a:blip>
          <a:srcRect b="11686"/>
          <a:stretch/>
        </p:blipFill>
        <p:spPr>
          <a:xfrm>
            <a:off x="0" y="801414"/>
            <a:ext cx="9144000" cy="6056586"/>
          </a:xfrm>
          <a:prstGeom prst="rect">
            <a:avLst/>
          </a:prstGeom>
        </p:spPr>
      </p:pic>
      <p:sp>
        <p:nvSpPr>
          <p:cNvPr id="2" name="Title 1"/>
          <p:cNvSpPr>
            <a:spLocks noGrp="1"/>
          </p:cNvSpPr>
          <p:nvPr>
            <p:ph type="title" idx="4294967295"/>
          </p:nvPr>
        </p:nvSpPr>
        <p:spPr>
          <a:xfrm>
            <a:off x="0" y="11113"/>
            <a:ext cx="9144000" cy="1709221"/>
          </a:xfrm>
          <a:solidFill>
            <a:schemeClr val="tx1"/>
          </a:solidFill>
        </p:spPr>
        <p:txBody>
          <a:bodyPr anchor="ctr">
            <a:noAutofit/>
          </a:bodyPr>
          <a:lstStyle/>
          <a:p>
            <a:pPr algn="ctr"/>
            <a:r>
              <a:rPr lang="en-US" sz="3600" dirty="0">
                <a:solidFill>
                  <a:schemeClr val="bg1"/>
                </a:solidFill>
                <a:latin typeface="+mn-lt"/>
              </a:rPr>
              <a:t>“</a:t>
            </a:r>
            <a:r>
              <a:rPr lang="en-US" sz="3600" b="1" dirty="0">
                <a:solidFill>
                  <a:schemeClr val="bg1"/>
                </a:solidFill>
                <a:latin typeface="+mn-lt"/>
                <a:cs typeface="Calibri" pitchFamily="34" charset="0"/>
              </a:rPr>
              <a:t>Alcohol is a big preventable cancer risk factor that has been hiding in plain sight.”</a:t>
            </a:r>
          </a:p>
        </p:txBody>
      </p:sp>
      <p:sp>
        <p:nvSpPr>
          <p:cNvPr id="4" name="TextBox 3"/>
          <p:cNvSpPr txBox="1"/>
          <p:nvPr/>
        </p:nvSpPr>
        <p:spPr>
          <a:xfrm>
            <a:off x="7106791" y="1348374"/>
            <a:ext cx="2005677" cy="369332"/>
          </a:xfrm>
          <a:prstGeom prst="rect">
            <a:avLst/>
          </a:prstGeom>
          <a:noFill/>
        </p:spPr>
        <p:txBody>
          <a:bodyPr wrap="none" rtlCol="0">
            <a:spAutoFit/>
          </a:bodyPr>
          <a:lstStyle/>
          <a:p>
            <a:pPr algn="ctr"/>
            <a:r>
              <a:rPr lang="en-US" b="1" dirty="0">
                <a:solidFill>
                  <a:srgbClr val="FFFFFF"/>
                </a:solidFill>
                <a:latin typeface="Calibri" pitchFamily="34" charset="0"/>
                <a:cs typeface="Calibri" pitchFamily="34" charset="0"/>
              </a:rPr>
              <a:t>(</a:t>
            </a:r>
            <a:r>
              <a:rPr lang="en-US" b="1" dirty="0" err="1">
                <a:solidFill>
                  <a:srgbClr val="FFFFFF"/>
                </a:solidFill>
                <a:latin typeface="Calibri" pitchFamily="34" charset="0"/>
                <a:cs typeface="Calibri" pitchFamily="34" charset="0"/>
              </a:rPr>
              <a:t>Naimi</a:t>
            </a:r>
            <a:r>
              <a:rPr lang="en-US" b="1" dirty="0">
                <a:solidFill>
                  <a:srgbClr val="FFFFFF"/>
                </a:solidFill>
                <a:latin typeface="Calibri" pitchFamily="34" charset="0"/>
                <a:cs typeface="Calibri" pitchFamily="34" charset="0"/>
              </a:rPr>
              <a:t> et al., 2013)</a:t>
            </a:r>
          </a:p>
        </p:txBody>
      </p:sp>
    </p:spTree>
    <p:extLst>
      <p:ext uri="{BB962C8B-B14F-4D97-AF65-F5344CB8AC3E}">
        <p14:creationId xmlns:p14="http://schemas.microsoft.com/office/powerpoint/2010/main" val="678161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CC93B-0C8F-674D-BF74-488FBAE680C2}"/>
              </a:ext>
            </a:extLst>
          </p:cNvPr>
          <p:cNvSpPr>
            <a:spLocks noGrp="1"/>
          </p:cNvSpPr>
          <p:nvPr>
            <p:ph type="title"/>
          </p:nvPr>
        </p:nvSpPr>
        <p:spPr>
          <a:xfrm>
            <a:off x="0" y="274638"/>
            <a:ext cx="9144000" cy="1143000"/>
          </a:xfrm>
        </p:spPr>
        <p:txBody>
          <a:bodyPr>
            <a:normAutofit/>
          </a:bodyPr>
          <a:lstStyle/>
          <a:p>
            <a:pPr algn="l"/>
            <a:r>
              <a:rPr lang="en-US" b="1" dirty="0"/>
              <a:t>Thought exercise</a:t>
            </a:r>
            <a:r>
              <a:rPr lang="is-IS" b="1" dirty="0"/>
              <a:t>…</a:t>
            </a:r>
            <a:endParaRPr lang="en-US" dirty="0"/>
          </a:p>
        </p:txBody>
      </p:sp>
      <p:sp>
        <p:nvSpPr>
          <p:cNvPr id="3" name="Content Placeholder 2">
            <a:extLst>
              <a:ext uri="{FF2B5EF4-FFF2-40B4-BE49-F238E27FC236}">
                <a16:creationId xmlns:a16="http://schemas.microsoft.com/office/drawing/2014/main" id="{653F204B-B200-FD4B-8E05-7E50FED61528}"/>
              </a:ext>
            </a:extLst>
          </p:cNvPr>
          <p:cNvSpPr txBox="1">
            <a:spLocks/>
          </p:cNvSpPr>
          <p:nvPr/>
        </p:nvSpPr>
        <p:spPr>
          <a:xfrm>
            <a:off x="0" y="1761827"/>
            <a:ext cx="9144000" cy="1247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4538" indent="-287338">
              <a:buClr>
                <a:srgbClr val="E46C0A"/>
              </a:buClr>
              <a:buSzPct val="80000"/>
            </a:pPr>
            <a:r>
              <a:rPr lang="en-US" sz="3600" b="1" dirty="0"/>
              <a:t>Think of a client you know for whom substance use has been a problem.</a:t>
            </a:r>
          </a:p>
        </p:txBody>
      </p:sp>
    </p:spTree>
    <p:extLst>
      <p:ext uri="{BB962C8B-B14F-4D97-AF65-F5344CB8AC3E}">
        <p14:creationId xmlns:p14="http://schemas.microsoft.com/office/powerpoint/2010/main" val="3033475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8634"/>
          </a:xfrm>
        </p:spPr>
        <p:txBody>
          <a:bodyPr>
            <a:normAutofit/>
          </a:bodyPr>
          <a:lstStyle/>
          <a:p>
            <a:pPr algn="ctr"/>
            <a:r>
              <a:rPr lang="en-US" sz="4000" b="1" dirty="0">
                <a:solidFill>
                  <a:srgbClr val="E46C0A"/>
                </a:solidFill>
                <a:latin typeface="+mn-lt"/>
              </a:rPr>
              <a:t>NIAAA Epidemiologic Studies</a:t>
            </a:r>
          </a:p>
        </p:txBody>
      </p:sp>
      <p:sp>
        <p:nvSpPr>
          <p:cNvPr id="6" name="Content Placeholder 5"/>
          <p:cNvSpPr>
            <a:spLocks noGrp="1"/>
          </p:cNvSpPr>
          <p:nvPr>
            <p:ph idx="1"/>
          </p:nvPr>
        </p:nvSpPr>
        <p:spPr>
          <a:xfrm>
            <a:off x="0" y="759270"/>
            <a:ext cx="9144000" cy="6082964"/>
          </a:xfrm>
        </p:spPr>
        <p:txBody>
          <a:bodyPr>
            <a:noAutofit/>
          </a:bodyPr>
          <a:lstStyle/>
          <a:p>
            <a:pPr marL="284163" indent="-284163">
              <a:lnSpc>
                <a:spcPct val="100000"/>
              </a:lnSpc>
              <a:spcBef>
                <a:spcPts val="0"/>
              </a:spcBef>
              <a:buClr>
                <a:srgbClr val="E46C0A"/>
              </a:buClr>
              <a:buSzPct val="80000"/>
            </a:pPr>
            <a:r>
              <a:rPr lang="en-US" sz="3200" b="1" dirty="0"/>
              <a:t>extensive, nationally representative, epidemiologic surveys including—</a:t>
            </a:r>
          </a:p>
          <a:p>
            <a:pPr marL="803275" lvl="1" indent="-346075">
              <a:lnSpc>
                <a:spcPct val="100000"/>
              </a:lnSpc>
              <a:spcBef>
                <a:spcPts val="0"/>
              </a:spcBef>
              <a:spcAft>
                <a:spcPts val="600"/>
              </a:spcAft>
              <a:buClr>
                <a:srgbClr val="002060"/>
              </a:buClr>
              <a:buSzPct val="80000"/>
              <a:buFont typeface="Arial" panose="020B0604020202020204" pitchFamily="34" charset="0"/>
              <a:buChar char="‒"/>
            </a:pPr>
            <a:r>
              <a:rPr lang="en-US" sz="2800" b="1" dirty="0">
                <a:solidFill>
                  <a:srgbClr val="005392"/>
                </a:solidFill>
              </a:rPr>
              <a:t>National Longitudinal Alcohol Epidemiologic Survey—NLAES (1992)</a:t>
            </a:r>
          </a:p>
          <a:p>
            <a:pPr marL="803275" lvl="1" indent="-346075">
              <a:lnSpc>
                <a:spcPct val="100000"/>
              </a:lnSpc>
              <a:spcBef>
                <a:spcPts val="0"/>
              </a:spcBef>
              <a:spcAft>
                <a:spcPts val="600"/>
              </a:spcAft>
              <a:buClr>
                <a:srgbClr val="002060"/>
              </a:buClr>
              <a:buSzPct val="80000"/>
              <a:buFont typeface="Arial" panose="020B0604020202020204" pitchFamily="34" charset="0"/>
              <a:buChar char="‒"/>
            </a:pPr>
            <a:r>
              <a:rPr lang="en-US" sz="2800" b="1" dirty="0">
                <a:solidFill>
                  <a:srgbClr val="005392"/>
                </a:solidFill>
              </a:rPr>
              <a:t>National Epidemiologic Survey on Alcohol and Related Conditions—NESARC (2001–2002)</a:t>
            </a:r>
          </a:p>
          <a:p>
            <a:pPr marL="803275" lvl="1" indent="-346075">
              <a:lnSpc>
                <a:spcPct val="100000"/>
              </a:lnSpc>
              <a:spcBef>
                <a:spcPts val="0"/>
              </a:spcBef>
              <a:spcAft>
                <a:spcPts val="600"/>
              </a:spcAft>
              <a:buClr>
                <a:srgbClr val="002060"/>
              </a:buClr>
              <a:buSzPct val="80000"/>
              <a:buFont typeface="Arial" panose="020B0604020202020204" pitchFamily="34" charset="0"/>
              <a:buChar char="‒"/>
            </a:pPr>
            <a:r>
              <a:rPr lang="en-US" sz="2800" b="1" dirty="0">
                <a:solidFill>
                  <a:srgbClr val="005392"/>
                </a:solidFill>
              </a:rPr>
              <a:t>NESARC 3-year follow-up (2004–2005)</a:t>
            </a:r>
          </a:p>
          <a:p>
            <a:pPr marL="284163" indent="-284163">
              <a:lnSpc>
                <a:spcPct val="100000"/>
              </a:lnSpc>
              <a:spcBef>
                <a:spcPts val="0"/>
              </a:spcBef>
              <a:spcAft>
                <a:spcPts val="600"/>
              </a:spcAft>
              <a:buClr>
                <a:srgbClr val="E46C0A"/>
              </a:buClr>
              <a:buSzPct val="80000"/>
            </a:pPr>
            <a:r>
              <a:rPr lang="en-US" sz="3200" b="1" dirty="0"/>
              <a:t>included questions about the frequency with which people drank more than 5 drinks in a given day</a:t>
            </a:r>
          </a:p>
          <a:p>
            <a:pPr marL="284163" indent="-284163">
              <a:lnSpc>
                <a:spcPct val="100000"/>
              </a:lnSpc>
              <a:spcBef>
                <a:spcPts val="0"/>
              </a:spcBef>
              <a:buClr>
                <a:srgbClr val="E46C0A"/>
              </a:buClr>
              <a:buSzPct val="80000"/>
            </a:pPr>
            <a:r>
              <a:rPr lang="en-US" sz="3200" b="1" dirty="0"/>
              <a:t>findings indicated that exceeding these drinking limits can significantly increase alcohol-related health problems</a:t>
            </a:r>
            <a:endParaRPr lang="en-US" sz="3200" dirty="0"/>
          </a:p>
        </p:txBody>
      </p:sp>
    </p:spTree>
    <p:extLst>
      <p:ext uri="{BB962C8B-B14F-4D97-AF65-F5344CB8AC3E}">
        <p14:creationId xmlns:p14="http://schemas.microsoft.com/office/powerpoint/2010/main" val="1533911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background image of stairs turning into an up arrow"/>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18107" r="17731" b="2963"/>
          <a:stretch/>
        </p:blipFill>
        <p:spPr>
          <a:xfrm flipH="1">
            <a:off x="-2" y="0"/>
            <a:ext cx="9143997" cy="6858000"/>
          </a:xfrm>
          <a:prstGeom prst="rect">
            <a:avLst/>
          </a:prstGeom>
          <a:noFill/>
          <a:ln>
            <a:noFill/>
          </a:ln>
        </p:spPr>
      </p:pic>
      <p:sp>
        <p:nvSpPr>
          <p:cNvPr id="5" name="Rectangle 4"/>
          <p:cNvSpPr/>
          <p:nvPr/>
        </p:nvSpPr>
        <p:spPr>
          <a:xfrm>
            <a:off x="-1" y="5846743"/>
            <a:ext cx="9144000" cy="954107"/>
          </a:xfrm>
          <a:prstGeom prst="rect">
            <a:avLst/>
          </a:prstGeom>
        </p:spPr>
        <p:txBody>
          <a:bodyPr wrap="square" anchor="ctr">
            <a:spAutoFit/>
          </a:bodyPr>
          <a:lstStyle/>
          <a:p>
            <a:pPr lvl="0" algn="ctr"/>
            <a:r>
              <a:rPr lang="en-US" sz="2800" dirty="0">
                <a:solidFill>
                  <a:schemeClr val="bg1"/>
                </a:solidFill>
                <a:latin typeface="Arial Narrow" panose="020B0606020202030204" pitchFamily="34" charset="0"/>
              </a:rPr>
              <a:t>As the frequency of exceeding NIAAA’S guidelines increases, the likelihood of developing these problems increases.</a:t>
            </a:r>
          </a:p>
        </p:txBody>
      </p:sp>
      <p:sp>
        <p:nvSpPr>
          <p:cNvPr id="3" name="Content Placeholder 2"/>
          <p:cNvSpPr>
            <a:spLocks noGrp="1"/>
          </p:cNvSpPr>
          <p:nvPr>
            <p:ph idx="4294967295"/>
          </p:nvPr>
        </p:nvSpPr>
        <p:spPr>
          <a:xfrm>
            <a:off x="1" y="0"/>
            <a:ext cx="9143999" cy="5846743"/>
          </a:xfrm>
          <a:solidFill>
            <a:srgbClr val="BFBFBF">
              <a:alpha val="52157"/>
            </a:srgbClr>
          </a:solidFill>
        </p:spPr>
        <p:txBody>
          <a:bodyPr anchor="ctr">
            <a:noAutofit/>
          </a:bodyPr>
          <a:lstStyle/>
          <a:p>
            <a:pPr marL="688975" lvl="1" indent="-244475">
              <a:lnSpc>
                <a:spcPct val="100000"/>
              </a:lnSpc>
              <a:spcBef>
                <a:spcPts val="0"/>
              </a:spcBef>
              <a:spcAft>
                <a:spcPts val="600"/>
              </a:spcAft>
              <a:buClr>
                <a:srgbClr val="E46C0A"/>
              </a:buClr>
              <a:buSzPct val="80000"/>
            </a:pPr>
            <a:endParaRPr lang="en-US" sz="3200" b="1" dirty="0"/>
          </a:p>
          <a:p>
            <a:pPr marL="444500" lvl="1" indent="0">
              <a:lnSpc>
                <a:spcPct val="100000"/>
              </a:lnSpc>
              <a:spcBef>
                <a:spcPts val="0"/>
              </a:spcBef>
              <a:spcAft>
                <a:spcPts val="600"/>
              </a:spcAft>
              <a:buClr>
                <a:srgbClr val="E46C0A"/>
              </a:buClr>
              <a:buSzPct val="80000"/>
              <a:buNone/>
            </a:pPr>
            <a:endParaRPr lang="en-US" sz="3200" b="1" dirty="0"/>
          </a:p>
          <a:p>
            <a:pPr marL="574675" lvl="1" indent="-244475">
              <a:lnSpc>
                <a:spcPct val="100000"/>
              </a:lnSpc>
              <a:spcBef>
                <a:spcPts val="0"/>
              </a:spcBef>
              <a:spcAft>
                <a:spcPts val="600"/>
              </a:spcAft>
              <a:buClr>
                <a:srgbClr val="E46C0A"/>
              </a:buClr>
              <a:buSzPct val="80000"/>
            </a:pPr>
            <a:r>
              <a:rPr lang="en-US" sz="3200" b="1" dirty="0"/>
              <a:t>Unintentional injuries  </a:t>
            </a:r>
          </a:p>
          <a:p>
            <a:pPr marL="574675" lvl="1" indent="-244475">
              <a:lnSpc>
                <a:spcPct val="100000"/>
              </a:lnSpc>
              <a:spcBef>
                <a:spcPts val="0"/>
              </a:spcBef>
              <a:spcAft>
                <a:spcPts val="600"/>
              </a:spcAft>
              <a:buClr>
                <a:srgbClr val="E46C0A"/>
              </a:buClr>
              <a:buSzPct val="80000"/>
            </a:pPr>
            <a:r>
              <a:rPr lang="en-US" sz="3200" b="1" dirty="0"/>
              <a:t>Deaths resulting from external causes</a:t>
            </a:r>
          </a:p>
          <a:p>
            <a:pPr marL="574675" lvl="1" indent="-244475">
              <a:lnSpc>
                <a:spcPct val="100000"/>
              </a:lnSpc>
              <a:spcBef>
                <a:spcPts val="0"/>
              </a:spcBef>
              <a:spcAft>
                <a:spcPts val="600"/>
              </a:spcAft>
              <a:buClr>
                <a:srgbClr val="E46C0A"/>
              </a:buClr>
              <a:buSzPct val="80000"/>
            </a:pPr>
            <a:r>
              <a:rPr lang="en-US" sz="3200" b="1" dirty="0"/>
              <a:t>Being a target of aggression or taking part in an aggression-related event</a:t>
            </a:r>
          </a:p>
          <a:p>
            <a:pPr marL="574675" lvl="1" indent="-244475">
              <a:lnSpc>
                <a:spcPct val="100000"/>
              </a:lnSpc>
              <a:spcBef>
                <a:spcPts val="0"/>
              </a:spcBef>
              <a:spcAft>
                <a:spcPts val="600"/>
              </a:spcAft>
              <a:buClr>
                <a:srgbClr val="E46C0A"/>
              </a:buClr>
              <a:buSzPct val="80000"/>
            </a:pPr>
            <a:r>
              <a:rPr lang="da-DK" sz="3200" b="1" dirty="0"/>
              <a:t>Alcohol use disorders</a:t>
            </a:r>
          </a:p>
          <a:p>
            <a:pPr marL="574675" lvl="1" indent="-244475">
              <a:lnSpc>
                <a:spcPct val="100000"/>
              </a:lnSpc>
              <a:spcBef>
                <a:spcPts val="0"/>
              </a:spcBef>
              <a:spcAft>
                <a:spcPts val="600"/>
              </a:spcAft>
              <a:buClr>
                <a:srgbClr val="E46C0A"/>
              </a:buClr>
              <a:buSzPct val="80000"/>
            </a:pPr>
            <a:r>
              <a:rPr lang="en-US" sz="3200" b="1" dirty="0"/>
              <a:t>Unfavorable medical, work-related, legal, and social consequences related to drinking  </a:t>
            </a:r>
          </a:p>
        </p:txBody>
      </p:sp>
      <p:sp>
        <p:nvSpPr>
          <p:cNvPr id="2" name="Title 1"/>
          <p:cNvSpPr>
            <a:spLocks noGrp="1"/>
          </p:cNvSpPr>
          <p:nvPr>
            <p:ph type="title" idx="4294967295"/>
          </p:nvPr>
        </p:nvSpPr>
        <p:spPr>
          <a:xfrm>
            <a:off x="0" y="78177"/>
            <a:ext cx="9144000" cy="1166647"/>
          </a:xfrm>
        </p:spPr>
        <p:txBody>
          <a:bodyPr>
            <a:noAutofit/>
          </a:bodyPr>
          <a:lstStyle/>
          <a:p>
            <a:pPr lvl="0" algn="ctr"/>
            <a:r>
              <a:rPr lang="en-US" sz="3200" b="1" dirty="0">
                <a:latin typeface="+mn-lt"/>
              </a:rPr>
              <a:t>Epidemiologic risk curve analyses reveal significant and rapid increases in the risks of—</a:t>
            </a:r>
          </a:p>
        </p:txBody>
      </p:sp>
    </p:spTree>
    <p:extLst>
      <p:ext uri="{BB962C8B-B14F-4D97-AF65-F5344CB8AC3E}">
        <p14:creationId xmlns:p14="http://schemas.microsoft.com/office/powerpoint/2010/main" val="2460892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oycel\Pictures\Presentation Photos\126998137.jpg">
            <a:extLst>
              <a:ext uri="{FF2B5EF4-FFF2-40B4-BE49-F238E27FC236}">
                <a16:creationId xmlns:a16="http://schemas.microsoft.com/office/drawing/2014/main" id="{0E751F98-9AC4-EB44-8FDC-DF4A7D7028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5148"/>
            <a:ext cx="9144000" cy="6096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4E2AE03F-A878-FA4C-867E-C7C6F1554E23}"/>
              </a:ext>
            </a:extLst>
          </p:cNvPr>
          <p:cNvSpPr txBox="1">
            <a:spLocks/>
          </p:cNvSpPr>
          <p:nvPr/>
        </p:nvSpPr>
        <p:spPr>
          <a:xfrm>
            <a:off x="0" y="4518837"/>
            <a:ext cx="9144000" cy="1062220"/>
          </a:xfrm>
          <a:prstGeom prst="rect">
            <a:avLst/>
          </a:prstGeom>
          <a:solidFill>
            <a:srgbClr val="FFD966">
              <a:alpha val="87843"/>
            </a:srgb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0">
              <a:buNone/>
            </a:pPr>
            <a:r>
              <a:rPr lang="en-US" sz="3600" b="1" dirty="0"/>
              <a:t>How would you define risky drug use?</a:t>
            </a:r>
          </a:p>
        </p:txBody>
      </p:sp>
      <p:sp>
        <p:nvSpPr>
          <p:cNvPr id="2" name="Title 1">
            <a:extLst>
              <a:ext uri="{FF2B5EF4-FFF2-40B4-BE49-F238E27FC236}">
                <a16:creationId xmlns:a16="http://schemas.microsoft.com/office/drawing/2014/main" id="{FE816893-FF34-234E-80E4-C1FD62A554FD}"/>
              </a:ext>
            </a:extLst>
          </p:cNvPr>
          <p:cNvSpPr>
            <a:spLocks noGrp="1"/>
          </p:cNvSpPr>
          <p:nvPr>
            <p:ph type="title"/>
          </p:nvPr>
        </p:nvSpPr>
        <p:spPr>
          <a:xfrm>
            <a:off x="0" y="1752574"/>
            <a:ext cx="4210493" cy="884311"/>
          </a:xfrm>
          <a:solidFill>
            <a:srgbClr val="FFD966">
              <a:alpha val="87843"/>
            </a:srgbClr>
          </a:solidFill>
        </p:spPr>
        <p:txBody>
          <a:bodyPr vert="horz" lIns="91440" tIns="45720" rIns="91440" bIns="45720" rtlCol="0" anchor="ctr">
            <a:normAutofit/>
          </a:bodyPr>
          <a:lstStyle/>
          <a:p>
            <a:pPr defTabSz="914400">
              <a:lnSpc>
                <a:spcPct val="90000"/>
              </a:lnSpc>
            </a:pPr>
            <a:r>
              <a:rPr lang="en-US" b="1" dirty="0">
                <a:latin typeface="+mn-lt"/>
              </a:rPr>
              <a:t>Risky Drug Use</a:t>
            </a:r>
          </a:p>
        </p:txBody>
      </p:sp>
    </p:spTree>
    <p:extLst>
      <p:ext uri="{BB962C8B-B14F-4D97-AF65-F5344CB8AC3E}">
        <p14:creationId xmlns:p14="http://schemas.microsoft.com/office/powerpoint/2010/main" val="1510602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0679"/>
            <a:ext cx="9144000" cy="991673"/>
          </a:xfrm>
        </p:spPr>
        <p:txBody>
          <a:bodyPr>
            <a:noAutofit/>
          </a:bodyPr>
          <a:lstStyle/>
          <a:p>
            <a:pPr algn="ctr"/>
            <a:r>
              <a:rPr lang="en-US" sz="4800" spc="-310" dirty="0">
                <a:solidFill>
                  <a:srgbClr val="005392"/>
                </a:solidFill>
                <a:latin typeface="Arial Rounded MT Bold" panose="020F0704030504030204" pitchFamily="34" charset="0"/>
                <a:cs typeface="Arial"/>
              </a:rPr>
              <a:t>SBIRT</a:t>
            </a:r>
            <a:r>
              <a:rPr lang="en-US" sz="4800" b="1" spc="-60" dirty="0">
                <a:solidFill>
                  <a:srgbClr val="005392"/>
                </a:solidFill>
                <a:latin typeface="+mn-lt"/>
                <a:cs typeface="Arial"/>
              </a:rPr>
              <a:t> </a:t>
            </a:r>
            <a:r>
              <a:rPr lang="en-US" b="1" spc="-280" dirty="0">
                <a:latin typeface="+mn-lt"/>
                <a:cs typeface="Arial"/>
              </a:rPr>
              <a:t>also</a:t>
            </a:r>
            <a:r>
              <a:rPr lang="en-US" b="1" spc="10" dirty="0">
                <a:latin typeface="+mn-lt"/>
                <a:cs typeface="Arial"/>
              </a:rPr>
              <a:t> </a:t>
            </a:r>
            <a:r>
              <a:rPr lang="en-US" b="1" spc="-280" dirty="0">
                <a:latin typeface="+mn-lt"/>
                <a:cs typeface="Arial"/>
              </a:rPr>
              <a:t>addresses</a:t>
            </a:r>
            <a:r>
              <a:rPr lang="en-US" b="1" spc="270" dirty="0">
                <a:latin typeface="+mn-lt"/>
                <a:cs typeface="Arial"/>
              </a:rPr>
              <a:t> </a:t>
            </a:r>
            <a:r>
              <a:rPr lang="en-US" b="1" spc="-275" dirty="0">
                <a:latin typeface="+mn-lt"/>
                <a:cs typeface="Arial"/>
              </a:rPr>
              <a:t>risky </a:t>
            </a:r>
            <a:r>
              <a:rPr lang="en-US" b="1" spc="-270" dirty="0">
                <a:latin typeface="+mn-lt"/>
                <a:cs typeface="Arial"/>
              </a:rPr>
              <a:t>drug</a:t>
            </a:r>
            <a:r>
              <a:rPr lang="en-US" b="1" spc="-55" dirty="0">
                <a:latin typeface="+mn-lt"/>
                <a:cs typeface="Arial"/>
              </a:rPr>
              <a:t> </a:t>
            </a:r>
            <a:r>
              <a:rPr lang="en-US" b="1" spc="-350" dirty="0">
                <a:latin typeface="+mn-lt"/>
                <a:cs typeface="Arial"/>
              </a:rPr>
              <a:t>use</a:t>
            </a:r>
            <a:endParaRPr lang="en-US" dirty="0">
              <a:latin typeface="+mn-lt"/>
            </a:endParaRPr>
          </a:p>
        </p:txBody>
      </p:sp>
      <p:sp>
        <p:nvSpPr>
          <p:cNvPr id="3" name="Content Placeholder 2"/>
          <p:cNvSpPr>
            <a:spLocks noGrp="1"/>
          </p:cNvSpPr>
          <p:nvPr>
            <p:ph idx="1"/>
          </p:nvPr>
        </p:nvSpPr>
        <p:spPr>
          <a:xfrm>
            <a:off x="0" y="1765738"/>
            <a:ext cx="9144000" cy="5092262"/>
          </a:xfrm>
        </p:spPr>
        <p:txBody>
          <a:bodyPr>
            <a:normAutofit/>
          </a:bodyPr>
          <a:lstStyle/>
          <a:p>
            <a:pPr>
              <a:lnSpc>
                <a:spcPts val="800"/>
              </a:lnSpc>
              <a:spcBef>
                <a:spcPts val="44"/>
              </a:spcBef>
            </a:pPr>
            <a:endParaRPr lang="en-US" sz="900" dirty="0"/>
          </a:p>
          <a:p>
            <a:pPr marL="18415" marR="258445" indent="0" algn="ctr">
              <a:lnSpc>
                <a:spcPct val="100000"/>
              </a:lnSpc>
              <a:spcBef>
                <a:spcPts val="0"/>
              </a:spcBef>
              <a:buNone/>
            </a:pPr>
            <a:r>
              <a:rPr lang="en-US" sz="3600" b="1" spc="5" dirty="0">
                <a:solidFill>
                  <a:srgbClr val="0F0F18"/>
                </a:solidFill>
                <a:latin typeface="Arial"/>
                <a:cs typeface="Arial"/>
              </a:rPr>
              <a:t>“Risky"</a:t>
            </a:r>
            <a:r>
              <a:rPr lang="en-US" sz="3600" b="1" spc="165" dirty="0">
                <a:solidFill>
                  <a:srgbClr val="0F0F18"/>
                </a:solidFill>
                <a:latin typeface="Arial"/>
                <a:cs typeface="Arial"/>
              </a:rPr>
              <a:t> </a:t>
            </a:r>
            <a:r>
              <a:rPr lang="en-US" sz="3600" b="1" spc="65" dirty="0">
                <a:solidFill>
                  <a:srgbClr val="0F0F18"/>
                </a:solidFill>
                <a:latin typeface="Arial"/>
                <a:cs typeface="Arial"/>
              </a:rPr>
              <a:t>drug</a:t>
            </a:r>
            <a:r>
              <a:rPr lang="en-US" sz="3600" b="1" spc="45" dirty="0">
                <a:solidFill>
                  <a:srgbClr val="0F0F18"/>
                </a:solidFill>
                <a:latin typeface="Arial"/>
                <a:cs typeface="Arial"/>
              </a:rPr>
              <a:t> </a:t>
            </a:r>
            <a:r>
              <a:rPr lang="en-US" sz="3600" b="1" spc="-35" dirty="0">
                <a:solidFill>
                  <a:srgbClr val="0F0F18"/>
                </a:solidFill>
                <a:latin typeface="Arial"/>
                <a:cs typeface="Arial"/>
              </a:rPr>
              <a:t>use</a:t>
            </a:r>
            <a:r>
              <a:rPr lang="en-US" sz="3600" b="1" spc="120" dirty="0">
                <a:solidFill>
                  <a:srgbClr val="0F0F18"/>
                </a:solidFill>
                <a:latin typeface="Arial"/>
                <a:cs typeface="Arial"/>
              </a:rPr>
              <a:t> </a:t>
            </a:r>
            <a:r>
              <a:rPr lang="en-US" sz="3600" b="1" spc="-40" dirty="0">
                <a:solidFill>
                  <a:srgbClr val="0F0F18"/>
                </a:solidFill>
                <a:latin typeface="Arial"/>
                <a:cs typeface="Arial"/>
              </a:rPr>
              <a:t>includes </a:t>
            </a:r>
            <a:r>
              <a:rPr lang="en-US" sz="3600" b="1" spc="-25" dirty="0">
                <a:solidFill>
                  <a:srgbClr val="0F0F18"/>
                </a:solidFill>
                <a:latin typeface="Arial"/>
                <a:cs typeface="Arial"/>
              </a:rPr>
              <a:t>any</a:t>
            </a:r>
            <a:r>
              <a:rPr lang="en-US" sz="3600" b="1" spc="160" dirty="0">
                <a:solidFill>
                  <a:srgbClr val="0F0F18"/>
                </a:solidFill>
                <a:latin typeface="Arial"/>
                <a:cs typeface="Arial"/>
              </a:rPr>
              <a:t> </a:t>
            </a:r>
            <a:r>
              <a:rPr lang="en-US" sz="3600" b="1" spc="-25" dirty="0">
                <a:solidFill>
                  <a:srgbClr val="0F0F18"/>
                </a:solidFill>
                <a:latin typeface="Arial"/>
                <a:cs typeface="Arial"/>
              </a:rPr>
              <a:t>use</a:t>
            </a:r>
            <a:r>
              <a:rPr lang="en-US" sz="3600" b="1" spc="40" dirty="0">
                <a:solidFill>
                  <a:srgbClr val="0F0F18"/>
                </a:solidFill>
                <a:latin typeface="Arial"/>
                <a:cs typeface="Arial"/>
              </a:rPr>
              <a:t> </a:t>
            </a:r>
            <a:r>
              <a:rPr lang="en-US" sz="3600" b="1" spc="70" dirty="0">
                <a:solidFill>
                  <a:srgbClr val="0F0F18"/>
                </a:solidFill>
                <a:latin typeface="Arial"/>
                <a:cs typeface="Arial"/>
              </a:rPr>
              <a:t>of</a:t>
            </a:r>
            <a:r>
              <a:rPr lang="en-US" sz="3600" b="1" spc="85" dirty="0">
                <a:solidFill>
                  <a:srgbClr val="0F0F18"/>
                </a:solidFill>
                <a:latin typeface="Arial"/>
                <a:cs typeface="Arial"/>
              </a:rPr>
              <a:t> </a:t>
            </a:r>
          </a:p>
          <a:p>
            <a:pPr marL="18415" marR="258445" indent="0" algn="ctr">
              <a:lnSpc>
                <a:spcPct val="100000"/>
              </a:lnSpc>
              <a:spcBef>
                <a:spcPts val="0"/>
              </a:spcBef>
              <a:buNone/>
            </a:pPr>
            <a:r>
              <a:rPr lang="en-US" sz="3600" b="1" spc="-185" dirty="0">
                <a:solidFill>
                  <a:srgbClr val="0F0F18"/>
                </a:solidFill>
                <a:latin typeface="Arial"/>
                <a:cs typeface="Arial"/>
              </a:rPr>
              <a:t>a</a:t>
            </a:r>
            <a:r>
              <a:rPr lang="en-US" sz="3600" b="1" spc="185" dirty="0">
                <a:solidFill>
                  <a:srgbClr val="0F0F18"/>
                </a:solidFill>
                <a:latin typeface="Arial"/>
                <a:cs typeface="Arial"/>
              </a:rPr>
              <a:t> </a:t>
            </a:r>
            <a:r>
              <a:rPr lang="en-US" sz="3600" b="1" spc="30" dirty="0">
                <a:solidFill>
                  <a:srgbClr val="0F0F18"/>
                </a:solidFill>
                <a:latin typeface="Arial"/>
                <a:cs typeface="Arial"/>
              </a:rPr>
              <a:t>recreational*</a:t>
            </a:r>
            <a:r>
              <a:rPr lang="en-US" sz="3600" b="1" spc="229" dirty="0">
                <a:solidFill>
                  <a:srgbClr val="0F0F18"/>
                </a:solidFill>
                <a:latin typeface="Arial"/>
                <a:cs typeface="Arial"/>
              </a:rPr>
              <a:t> </a:t>
            </a:r>
            <a:r>
              <a:rPr lang="en-US" sz="3600" b="1" spc="5" dirty="0">
                <a:solidFill>
                  <a:srgbClr val="0F0F18"/>
                </a:solidFill>
                <a:latin typeface="Arial"/>
                <a:cs typeface="Arial"/>
              </a:rPr>
              <a:t>drugs </a:t>
            </a:r>
            <a:r>
              <a:rPr lang="en-US" sz="3600" b="1" spc="30" dirty="0">
                <a:solidFill>
                  <a:srgbClr val="0F0F18"/>
                </a:solidFill>
                <a:latin typeface="Arial"/>
                <a:cs typeface="Arial"/>
              </a:rPr>
              <a:t>and</a:t>
            </a:r>
            <a:r>
              <a:rPr lang="en-US" sz="3600" b="1" spc="150" dirty="0">
                <a:solidFill>
                  <a:srgbClr val="0F0F18"/>
                </a:solidFill>
                <a:latin typeface="Arial"/>
                <a:cs typeface="Arial"/>
              </a:rPr>
              <a:t> </a:t>
            </a:r>
            <a:r>
              <a:rPr lang="en-US" sz="3600" b="1" spc="-15" dirty="0">
                <a:solidFill>
                  <a:srgbClr val="0F0F18"/>
                </a:solidFill>
                <a:latin typeface="Arial"/>
                <a:cs typeface="Arial"/>
              </a:rPr>
              <a:t>use</a:t>
            </a:r>
            <a:r>
              <a:rPr lang="en-US" sz="3600" b="1" spc="30" dirty="0">
                <a:solidFill>
                  <a:srgbClr val="0F0F18"/>
                </a:solidFill>
                <a:latin typeface="Arial"/>
                <a:cs typeface="Arial"/>
              </a:rPr>
              <a:t> </a:t>
            </a:r>
            <a:r>
              <a:rPr lang="en-US" sz="3600" b="1" spc="55" dirty="0">
                <a:solidFill>
                  <a:srgbClr val="0F0F18"/>
                </a:solidFill>
                <a:latin typeface="Arial"/>
                <a:cs typeface="Arial"/>
              </a:rPr>
              <a:t>of</a:t>
            </a:r>
            <a:r>
              <a:rPr lang="en-US" sz="3600" b="1" spc="120" dirty="0">
                <a:solidFill>
                  <a:srgbClr val="0F0F18"/>
                </a:solidFill>
                <a:latin typeface="Arial"/>
                <a:cs typeface="Arial"/>
              </a:rPr>
              <a:t> </a:t>
            </a:r>
            <a:r>
              <a:rPr lang="en-US" sz="3600" b="1" spc="-185" dirty="0">
                <a:solidFill>
                  <a:srgbClr val="0F0F18"/>
                </a:solidFill>
                <a:latin typeface="Arial"/>
                <a:cs typeface="Arial"/>
              </a:rPr>
              <a:t>a</a:t>
            </a:r>
            <a:r>
              <a:rPr lang="en-US" sz="3600" b="1" spc="160" dirty="0">
                <a:solidFill>
                  <a:srgbClr val="0F0F18"/>
                </a:solidFill>
                <a:latin typeface="Arial"/>
                <a:cs typeface="Arial"/>
              </a:rPr>
              <a:t> </a:t>
            </a:r>
            <a:r>
              <a:rPr lang="en-US" sz="3600" b="1" spc="50" dirty="0">
                <a:solidFill>
                  <a:srgbClr val="0F0F18"/>
                </a:solidFill>
                <a:latin typeface="Arial"/>
                <a:cs typeface="Arial"/>
              </a:rPr>
              <a:t>prescription</a:t>
            </a:r>
            <a:r>
              <a:rPr lang="en-US" sz="3600" b="1" spc="265" dirty="0">
                <a:solidFill>
                  <a:srgbClr val="0F0F18"/>
                </a:solidFill>
                <a:latin typeface="Arial"/>
                <a:cs typeface="Arial"/>
              </a:rPr>
              <a:t> </a:t>
            </a:r>
            <a:r>
              <a:rPr lang="en-US" sz="3600" b="1" spc="55" dirty="0">
                <a:solidFill>
                  <a:srgbClr val="0F0F18"/>
                </a:solidFill>
                <a:latin typeface="Arial"/>
                <a:cs typeface="Arial"/>
              </a:rPr>
              <a:t>medication</a:t>
            </a:r>
            <a:r>
              <a:rPr lang="en-US" sz="3600" b="1" spc="95" dirty="0">
                <a:solidFill>
                  <a:srgbClr val="0F0F18"/>
                </a:solidFill>
                <a:latin typeface="Arial"/>
                <a:cs typeface="Arial"/>
              </a:rPr>
              <a:t> </a:t>
            </a:r>
            <a:r>
              <a:rPr lang="en-US" sz="3600" b="1" spc="50" dirty="0">
                <a:solidFill>
                  <a:srgbClr val="0F0F18"/>
                </a:solidFill>
                <a:latin typeface="Arial"/>
                <a:cs typeface="Arial"/>
              </a:rPr>
              <a:t>for</a:t>
            </a:r>
            <a:r>
              <a:rPr lang="en-US" sz="3600" b="1" spc="185" dirty="0">
                <a:solidFill>
                  <a:srgbClr val="0F0F18"/>
                </a:solidFill>
                <a:latin typeface="Arial"/>
                <a:cs typeface="Arial"/>
              </a:rPr>
              <a:t> </a:t>
            </a:r>
          </a:p>
          <a:p>
            <a:pPr marL="18415" marR="258445" indent="0" algn="ctr">
              <a:lnSpc>
                <a:spcPct val="100000"/>
              </a:lnSpc>
              <a:spcBef>
                <a:spcPts val="0"/>
              </a:spcBef>
              <a:buNone/>
            </a:pPr>
            <a:r>
              <a:rPr lang="en-US" sz="3600" b="1" spc="65" dirty="0">
                <a:solidFill>
                  <a:srgbClr val="0F0F18"/>
                </a:solidFill>
                <a:latin typeface="Arial"/>
                <a:cs typeface="Arial"/>
              </a:rPr>
              <a:t>non-­</a:t>
            </a:r>
            <a:r>
              <a:rPr lang="en-US" sz="3600" b="1" spc="35" dirty="0">
                <a:solidFill>
                  <a:srgbClr val="0F0F18"/>
                </a:solidFill>
                <a:latin typeface="Arial"/>
                <a:cs typeface="Arial"/>
              </a:rPr>
              <a:t> </a:t>
            </a:r>
            <a:r>
              <a:rPr lang="en-US" sz="3600" b="1" spc="45" dirty="0">
                <a:solidFill>
                  <a:srgbClr val="0F0F18"/>
                </a:solidFill>
                <a:latin typeface="Arial"/>
                <a:cs typeface="Arial"/>
              </a:rPr>
              <a:t>medical</a:t>
            </a:r>
            <a:r>
              <a:rPr lang="en-US" sz="3600" b="1" spc="160" dirty="0">
                <a:solidFill>
                  <a:srgbClr val="0F0F18"/>
                </a:solidFill>
                <a:latin typeface="Arial"/>
                <a:cs typeface="Arial"/>
              </a:rPr>
              <a:t> </a:t>
            </a:r>
            <a:r>
              <a:rPr lang="en-US" sz="3600" b="1" spc="-10" dirty="0">
                <a:solidFill>
                  <a:srgbClr val="0F0F18"/>
                </a:solidFill>
                <a:latin typeface="Arial"/>
                <a:cs typeface="Arial"/>
              </a:rPr>
              <a:t>reasons.</a:t>
            </a:r>
            <a:endParaRPr lang="en-US" sz="3600" b="1" dirty="0">
              <a:latin typeface="Arial"/>
              <a:cs typeface="Arial"/>
            </a:endParaRPr>
          </a:p>
          <a:p>
            <a:pPr>
              <a:lnSpc>
                <a:spcPts val="1000"/>
              </a:lnSpc>
            </a:pPr>
            <a:endParaRPr lang="en-US" sz="1050" dirty="0"/>
          </a:p>
          <a:p>
            <a:pPr>
              <a:lnSpc>
                <a:spcPts val="1000"/>
              </a:lnSpc>
            </a:pPr>
            <a:endParaRPr lang="en-US" sz="1050" dirty="0"/>
          </a:p>
          <a:p>
            <a:pPr>
              <a:lnSpc>
                <a:spcPts val="1000"/>
              </a:lnSpc>
            </a:pPr>
            <a:endParaRPr lang="en-US" sz="1050" dirty="0"/>
          </a:p>
          <a:p>
            <a:pPr>
              <a:lnSpc>
                <a:spcPts val="1000"/>
              </a:lnSpc>
            </a:pPr>
            <a:endParaRPr lang="en-US" sz="1050" dirty="0"/>
          </a:p>
          <a:p>
            <a:pPr>
              <a:lnSpc>
                <a:spcPts val="1000"/>
              </a:lnSpc>
            </a:pPr>
            <a:endParaRPr lang="en-US" sz="1050" dirty="0"/>
          </a:p>
          <a:p>
            <a:pPr>
              <a:lnSpc>
                <a:spcPts val="1000"/>
              </a:lnSpc>
              <a:spcBef>
                <a:spcPts val="33"/>
              </a:spcBef>
            </a:pPr>
            <a:endParaRPr lang="en-US" sz="1050" dirty="0"/>
          </a:p>
          <a:p>
            <a:pPr marL="12700" marR="12700" indent="0" algn="ctr">
              <a:lnSpc>
                <a:spcPct val="146000"/>
              </a:lnSpc>
              <a:buNone/>
            </a:pPr>
            <a:r>
              <a:rPr lang="en-US" sz="1600" b="1" i="1" spc="20" dirty="0">
                <a:solidFill>
                  <a:srgbClr val="0F0F18"/>
                </a:solidFill>
                <a:latin typeface="Arial"/>
                <a:cs typeface="Arial"/>
              </a:rPr>
              <a:t>* Recreational</a:t>
            </a:r>
            <a:r>
              <a:rPr lang="en-US" sz="1600" b="1" i="1" spc="190" dirty="0">
                <a:solidFill>
                  <a:srgbClr val="0F0F18"/>
                </a:solidFill>
                <a:latin typeface="Arial"/>
                <a:cs typeface="Arial"/>
              </a:rPr>
              <a:t> </a:t>
            </a:r>
            <a:r>
              <a:rPr lang="en-US" sz="1600" b="1" i="1" spc="30" dirty="0">
                <a:solidFill>
                  <a:srgbClr val="0F0F18"/>
                </a:solidFill>
                <a:latin typeface="Arial"/>
                <a:cs typeface="Arial"/>
              </a:rPr>
              <a:t>drugs</a:t>
            </a:r>
            <a:r>
              <a:rPr lang="en-US" sz="1600" b="1" i="1" spc="35" dirty="0">
                <a:solidFill>
                  <a:srgbClr val="0F0F18"/>
                </a:solidFill>
                <a:latin typeface="Arial"/>
                <a:cs typeface="Arial"/>
              </a:rPr>
              <a:t> </a:t>
            </a:r>
            <a:r>
              <a:rPr lang="en-US" sz="1600" b="1" i="1" spc="45" dirty="0">
                <a:solidFill>
                  <a:srgbClr val="0F0F18"/>
                </a:solidFill>
                <a:latin typeface="Arial"/>
                <a:cs typeface="Arial"/>
              </a:rPr>
              <a:t>include</a:t>
            </a:r>
            <a:r>
              <a:rPr lang="en-US" sz="1600" b="1" i="1" spc="25" dirty="0">
                <a:solidFill>
                  <a:srgbClr val="0F0F18"/>
                </a:solidFill>
                <a:latin typeface="Arial"/>
                <a:cs typeface="Arial"/>
              </a:rPr>
              <a:t> </a:t>
            </a:r>
            <a:r>
              <a:rPr lang="en-US" sz="1600" b="1" i="1" spc="45" dirty="0">
                <a:solidFill>
                  <a:srgbClr val="0F0F18"/>
                </a:solidFill>
                <a:latin typeface="Arial"/>
                <a:cs typeface="Arial"/>
              </a:rPr>
              <a:t>methamphetamines </a:t>
            </a:r>
            <a:r>
              <a:rPr lang="en-US" sz="1600" b="1" i="1" spc="-85" dirty="0">
                <a:solidFill>
                  <a:srgbClr val="0F0F18"/>
                </a:solidFill>
                <a:latin typeface="Arial"/>
                <a:cs typeface="Arial"/>
              </a:rPr>
              <a:t>(speed;</a:t>
            </a:r>
            <a:r>
              <a:rPr lang="en-US" sz="1600" b="1" i="1" spc="-150" dirty="0">
                <a:solidFill>
                  <a:srgbClr val="0F0F18"/>
                </a:solidFill>
                <a:latin typeface="Arial"/>
                <a:cs typeface="Arial"/>
              </a:rPr>
              <a:t> </a:t>
            </a:r>
            <a:r>
              <a:rPr lang="en-US" sz="1600" b="1" i="1" spc="-45" dirty="0" err="1">
                <a:solidFill>
                  <a:srgbClr val="0F0F18"/>
                </a:solidFill>
                <a:latin typeface="Arial"/>
                <a:cs typeface="Arial"/>
              </a:rPr>
              <a:t>crystai</a:t>
            </a:r>
            <a:r>
              <a:rPr lang="en-US" sz="1600" b="1" i="1" spc="-40" dirty="0">
                <a:solidFill>
                  <a:srgbClr val="0F0F18"/>
                </a:solidFill>
                <a:latin typeface="Arial"/>
                <a:cs typeface="Arial"/>
              </a:rPr>
              <a:t>); </a:t>
            </a:r>
            <a:r>
              <a:rPr lang="en-US" sz="1600" b="1" i="1" spc="30" dirty="0">
                <a:solidFill>
                  <a:srgbClr val="0F0F18"/>
                </a:solidFill>
                <a:latin typeface="Arial"/>
                <a:cs typeface="Arial"/>
              </a:rPr>
              <a:t>cannabis</a:t>
            </a:r>
            <a:r>
              <a:rPr lang="en-US" sz="1600" b="1" i="1" spc="160" dirty="0">
                <a:solidFill>
                  <a:srgbClr val="0F0F18"/>
                </a:solidFill>
                <a:latin typeface="Arial"/>
                <a:cs typeface="Arial"/>
              </a:rPr>
              <a:t> </a:t>
            </a:r>
            <a:r>
              <a:rPr lang="en-US" sz="1600" b="1" i="1" spc="10" dirty="0">
                <a:solidFill>
                  <a:srgbClr val="0F0F18"/>
                </a:solidFill>
                <a:latin typeface="Arial"/>
                <a:cs typeface="Arial"/>
              </a:rPr>
              <a:t>(marijuana;</a:t>
            </a:r>
            <a:r>
              <a:rPr lang="en-US" sz="1600" b="1" i="1" spc="-185" dirty="0">
                <a:solidFill>
                  <a:srgbClr val="0F0F18"/>
                </a:solidFill>
                <a:latin typeface="Arial"/>
                <a:cs typeface="Arial"/>
              </a:rPr>
              <a:t> </a:t>
            </a:r>
            <a:r>
              <a:rPr lang="en-US" sz="1600" b="1" i="1" spc="-65" dirty="0">
                <a:solidFill>
                  <a:srgbClr val="0F0F18"/>
                </a:solidFill>
                <a:latin typeface="Arial"/>
                <a:cs typeface="Arial"/>
              </a:rPr>
              <a:t>pot</a:t>
            </a:r>
            <a:r>
              <a:rPr lang="en-US" sz="1600" b="1" i="1" spc="-50" dirty="0">
                <a:solidFill>
                  <a:srgbClr val="0F0F18"/>
                </a:solidFill>
                <a:latin typeface="Arial"/>
                <a:cs typeface="Arial"/>
              </a:rPr>
              <a:t>); </a:t>
            </a:r>
            <a:r>
              <a:rPr lang="en-US" sz="1600" b="1" i="1" spc="45" dirty="0">
                <a:solidFill>
                  <a:srgbClr val="0F0F18"/>
                </a:solidFill>
                <a:latin typeface="Arial"/>
                <a:cs typeface="Arial"/>
              </a:rPr>
              <a:t>inhalants</a:t>
            </a:r>
            <a:r>
              <a:rPr lang="en-US" sz="1600" b="1" i="1" spc="160" dirty="0">
                <a:solidFill>
                  <a:srgbClr val="0F0F18"/>
                </a:solidFill>
                <a:latin typeface="Arial"/>
                <a:cs typeface="Arial"/>
              </a:rPr>
              <a:t> </a:t>
            </a:r>
            <a:r>
              <a:rPr lang="en-US" sz="1600" b="1" i="1" spc="50" dirty="0">
                <a:solidFill>
                  <a:srgbClr val="0F0F18"/>
                </a:solidFill>
                <a:latin typeface="Arial"/>
                <a:cs typeface="Arial"/>
              </a:rPr>
              <a:t>(</a:t>
            </a:r>
            <a:r>
              <a:rPr lang="en-US" sz="1600" b="1" i="1" spc="65" dirty="0">
                <a:solidFill>
                  <a:srgbClr val="0F0F18"/>
                </a:solidFill>
                <a:latin typeface="Arial"/>
                <a:cs typeface="Arial"/>
              </a:rPr>
              <a:t>paint</a:t>
            </a:r>
            <a:r>
              <a:rPr lang="en-US" sz="1600" b="1" i="1" spc="40" dirty="0">
                <a:solidFill>
                  <a:srgbClr val="0F0F18"/>
                </a:solidFill>
                <a:latin typeface="Arial"/>
                <a:cs typeface="Arial"/>
              </a:rPr>
              <a:t> </a:t>
            </a:r>
            <a:r>
              <a:rPr lang="en-US" sz="1600" b="1" i="1" spc="-15" dirty="0">
                <a:solidFill>
                  <a:srgbClr val="0F0F18"/>
                </a:solidFill>
                <a:latin typeface="Arial"/>
                <a:cs typeface="Arial"/>
              </a:rPr>
              <a:t>thinner;</a:t>
            </a:r>
            <a:r>
              <a:rPr lang="en-US" sz="1600" b="1" i="1" spc="-130" dirty="0">
                <a:solidFill>
                  <a:srgbClr val="0F0F18"/>
                </a:solidFill>
                <a:latin typeface="Arial"/>
                <a:cs typeface="Arial"/>
              </a:rPr>
              <a:t> </a:t>
            </a:r>
            <a:r>
              <a:rPr lang="en-US" sz="1600" b="1" i="1" spc="-45" dirty="0">
                <a:solidFill>
                  <a:srgbClr val="0F0F18"/>
                </a:solidFill>
                <a:latin typeface="Arial"/>
                <a:cs typeface="Arial"/>
              </a:rPr>
              <a:t>aerosol;</a:t>
            </a:r>
            <a:r>
              <a:rPr lang="en-US" sz="1600" b="1" i="1" spc="-204" dirty="0">
                <a:solidFill>
                  <a:srgbClr val="0F0F18"/>
                </a:solidFill>
                <a:latin typeface="Arial"/>
                <a:cs typeface="Arial"/>
              </a:rPr>
              <a:t> </a:t>
            </a:r>
            <a:r>
              <a:rPr lang="en-US" sz="1600" b="1" i="1" spc="-70" dirty="0">
                <a:solidFill>
                  <a:srgbClr val="0F0F18"/>
                </a:solidFill>
                <a:latin typeface="Arial"/>
                <a:cs typeface="Arial"/>
              </a:rPr>
              <a:t>glue)</a:t>
            </a:r>
            <a:r>
              <a:rPr lang="en-US" sz="1600" b="1" i="1" spc="-45" dirty="0">
                <a:solidFill>
                  <a:srgbClr val="0F0F18"/>
                </a:solidFill>
                <a:latin typeface="Arial"/>
                <a:cs typeface="Arial"/>
              </a:rPr>
              <a:t>; </a:t>
            </a:r>
            <a:r>
              <a:rPr lang="en-US" sz="1600" b="1" i="1" spc="40" dirty="0">
                <a:solidFill>
                  <a:srgbClr val="0F0F18"/>
                </a:solidFill>
                <a:latin typeface="Arial"/>
                <a:cs typeface="Arial"/>
              </a:rPr>
              <a:t>tranquilizers</a:t>
            </a:r>
            <a:r>
              <a:rPr lang="en-US" sz="1600" b="1" i="1" spc="190" dirty="0">
                <a:solidFill>
                  <a:srgbClr val="0F0F18"/>
                </a:solidFill>
                <a:latin typeface="Arial"/>
                <a:cs typeface="Arial"/>
              </a:rPr>
              <a:t> </a:t>
            </a:r>
            <a:r>
              <a:rPr lang="en-US" sz="1600" b="1" i="1" spc="-25" dirty="0">
                <a:solidFill>
                  <a:srgbClr val="0F0F18"/>
                </a:solidFill>
                <a:latin typeface="Arial"/>
                <a:cs typeface="Arial"/>
              </a:rPr>
              <a:t>{diazepam</a:t>
            </a:r>
            <a:r>
              <a:rPr lang="en-US" sz="1600" b="1" i="1" spc="-15" dirty="0">
                <a:solidFill>
                  <a:srgbClr val="0F0F18"/>
                </a:solidFill>
                <a:latin typeface="Arial"/>
                <a:cs typeface="Arial"/>
              </a:rPr>
              <a:t>); </a:t>
            </a:r>
            <a:r>
              <a:rPr lang="en-US" sz="1600" b="1" i="1" spc="-135" dirty="0">
                <a:solidFill>
                  <a:srgbClr val="0F0F18"/>
                </a:solidFill>
                <a:latin typeface="Arial"/>
                <a:cs typeface="Arial"/>
              </a:rPr>
              <a:t> </a:t>
            </a:r>
            <a:r>
              <a:rPr lang="en-US" sz="1600" b="1" i="1" spc="5" dirty="0">
                <a:solidFill>
                  <a:srgbClr val="0F0F18"/>
                </a:solidFill>
                <a:latin typeface="Arial"/>
                <a:cs typeface="Arial"/>
              </a:rPr>
              <a:t>barbiturates; </a:t>
            </a:r>
            <a:r>
              <a:rPr lang="en-US" sz="1600" b="1" i="1" spc="-45" dirty="0">
                <a:solidFill>
                  <a:srgbClr val="0F0F18"/>
                </a:solidFill>
                <a:latin typeface="Arial"/>
                <a:cs typeface="Arial"/>
              </a:rPr>
              <a:t>cocaine; </a:t>
            </a:r>
            <a:r>
              <a:rPr lang="en-US" sz="1600" b="1" i="1" spc="-125" dirty="0">
                <a:solidFill>
                  <a:srgbClr val="0F0F18"/>
                </a:solidFill>
                <a:latin typeface="Arial"/>
                <a:cs typeface="Arial"/>
              </a:rPr>
              <a:t> </a:t>
            </a:r>
            <a:r>
              <a:rPr lang="en-US" sz="1600" b="1" i="1" spc="-70" dirty="0">
                <a:solidFill>
                  <a:srgbClr val="0F0F18"/>
                </a:solidFill>
                <a:latin typeface="Arial"/>
                <a:cs typeface="Arial"/>
              </a:rPr>
              <a:t>ecstasy; </a:t>
            </a:r>
            <a:r>
              <a:rPr lang="en-US" sz="1600" b="1" i="1" spc="40" dirty="0">
                <a:solidFill>
                  <a:srgbClr val="0F0F18"/>
                </a:solidFill>
                <a:latin typeface="Arial"/>
                <a:cs typeface="Arial"/>
              </a:rPr>
              <a:t>hallucinogens</a:t>
            </a:r>
            <a:r>
              <a:rPr lang="en-US" sz="1600" b="1" i="1" spc="204" dirty="0">
                <a:solidFill>
                  <a:srgbClr val="0F0F18"/>
                </a:solidFill>
                <a:latin typeface="Arial"/>
                <a:cs typeface="Arial"/>
              </a:rPr>
              <a:t> </a:t>
            </a:r>
            <a:r>
              <a:rPr lang="en-US" sz="1600" b="1" i="1" spc="-175" dirty="0">
                <a:solidFill>
                  <a:srgbClr val="0F0F18"/>
                </a:solidFill>
                <a:latin typeface="Arial"/>
                <a:cs typeface="Arial"/>
              </a:rPr>
              <a:t>(LSD &amp; </a:t>
            </a:r>
            <a:r>
              <a:rPr lang="en-US" sz="1600" b="1" i="1" spc="-20" dirty="0">
                <a:solidFill>
                  <a:srgbClr val="0F0F18"/>
                </a:solidFill>
                <a:latin typeface="Arial"/>
                <a:cs typeface="Arial"/>
              </a:rPr>
              <a:t>mushrooms);</a:t>
            </a:r>
            <a:r>
              <a:rPr lang="en-US" sz="1600" b="1" i="1" spc="30" dirty="0">
                <a:solidFill>
                  <a:srgbClr val="0F0F18"/>
                </a:solidFill>
                <a:latin typeface="Arial"/>
                <a:cs typeface="Arial"/>
              </a:rPr>
              <a:t> and</a:t>
            </a:r>
            <a:r>
              <a:rPr lang="en-US" sz="1600" b="1" i="1" spc="20" dirty="0">
                <a:solidFill>
                  <a:srgbClr val="0F0F18"/>
                </a:solidFill>
                <a:latin typeface="Arial"/>
                <a:cs typeface="Arial"/>
              </a:rPr>
              <a:t> </a:t>
            </a:r>
            <a:r>
              <a:rPr lang="en-US" sz="1600" b="1" i="1" spc="25" dirty="0">
                <a:solidFill>
                  <a:srgbClr val="0F0F18"/>
                </a:solidFill>
                <a:latin typeface="Arial"/>
                <a:cs typeface="Arial"/>
              </a:rPr>
              <a:t>narcotics</a:t>
            </a:r>
            <a:r>
              <a:rPr lang="en-US" sz="1600" b="1" i="1" spc="150" dirty="0">
                <a:solidFill>
                  <a:srgbClr val="0F0F18"/>
                </a:solidFill>
                <a:latin typeface="Arial"/>
                <a:cs typeface="Arial"/>
              </a:rPr>
              <a:t> </a:t>
            </a:r>
            <a:r>
              <a:rPr lang="en-US" sz="1600" b="1" i="1" spc="45" dirty="0">
                <a:solidFill>
                  <a:srgbClr val="0F0F18"/>
                </a:solidFill>
                <a:latin typeface="Arial"/>
                <a:cs typeface="Arial"/>
              </a:rPr>
              <a:t>(heroin).</a:t>
            </a:r>
            <a:endParaRPr lang="en-US" b="1" dirty="0"/>
          </a:p>
        </p:txBody>
      </p:sp>
    </p:spTree>
    <p:extLst>
      <p:ext uri="{BB962C8B-B14F-4D97-AF65-F5344CB8AC3E}">
        <p14:creationId xmlns:p14="http://schemas.microsoft.com/office/powerpoint/2010/main" val="3592929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46A447-8496-5B47-8212-36538F4AC020}"/>
              </a:ext>
            </a:extLst>
          </p:cNvPr>
          <p:cNvSpPr>
            <a:spLocks noGrp="1"/>
          </p:cNvSpPr>
          <p:nvPr>
            <p:ph type="title"/>
          </p:nvPr>
        </p:nvSpPr>
        <p:spPr>
          <a:xfrm>
            <a:off x="0" y="274638"/>
            <a:ext cx="9144000" cy="1143000"/>
          </a:xfrm>
        </p:spPr>
        <p:txBody>
          <a:bodyPr>
            <a:normAutofit/>
          </a:bodyPr>
          <a:lstStyle/>
          <a:p>
            <a:pPr algn="l"/>
            <a:r>
              <a:rPr lang="en-US" b="1" dirty="0"/>
              <a:t>Thought exercise</a:t>
            </a:r>
            <a:r>
              <a:rPr lang="is-IS" b="1" dirty="0"/>
              <a:t>…</a:t>
            </a:r>
            <a:endParaRPr lang="en-US" dirty="0"/>
          </a:p>
        </p:txBody>
      </p:sp>
      <p:pic>
        <p:nvPicPr>
          <p:cNvPr id="4" name="Picture 3" title="chart showing substance use issues">
            <a:extLst>
              <a:ext uri="{FF2B5EF4-FFF2-40B4-BE49-F238E27FC236}">
                <a16:creationId xmlns:a16="http://schemas.microsoft.com/office/drawing/2014/main" id="{6D3218D0-AC04-924C-B9E7-AE55BA0259A4}"/>
              </a:ext>
            </a:extLst>
          </p:cNvPr>
          <p:cNvPicPr>
            <a:picLocks noChangeAspect="1"/>
          </p:cNvPicPr>
          <p:nvPr/>
        </p:nvPicPr>
        <p:blipFill>
          <a:blip r:embed="rId3"/>
          <a:stretch>
            <a:fillRect/>
          </a:stretch>
        </p:blipFill>
        <p:spPr>
          <a:xfrm>
            <a:off x="2783620" y="2870792"/>
            <a:ext cx="6150628" cy="3881464"/>
          </a:xfrm>
          <a:prstGeom prst="rect">
            <a:avLst/>
          </a:prstGeom>
        </p:spPr>
      </p:pic>
      <p:sp>
        <p:nvSpPr>
          <p:cNvPr id="5" name="Oval 4" descr="75% low risk or abstinence&#10;20% hazardous harmful symptomatic&#10;5% substance use disorder" title="oval highlighting 5%">
            <a:extLst>
              <a:ext uri="{FF2B5EF4-FFF2-40B4-BE49-F238E27FC236}">
                <a16:creationId xmlns:a16="http://schemas.microsoft.com/office/drawing/2014/main" id="{C5B8DC8C-D0D0-9549-A671-75503AAC8108}"/>
              </a:ext>
            </a:extLst>
          </p:cNvPr>
          <p:cNvSpPr/>
          <p:nvPr/>
        </p:nvSpPr>
        <p:spPr>
          <a:xfrm>
            <a:off x="5138595" y="4934548"/>
            <a:ext cx="1124068" cy="1226338"/>
          </a:xfrm>
          <a:prstGeom prst="ellipse">
            <a:avLst/>
          </a:prstGeom>
          <a:noFill/>
          <a:ln w="38100" cmpd="sng">
            <a:solidFill>
              <a:srgbClr val="FF2CD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4065FFC-16F9-044B-A50A-59B714A751C9}"/>
              </a:ext>
            </a:extLst>
          </p:cNvPr>
          <p:cNvSpPr txBox="1">
            <a:spLocks/>
          </p:cNvSpPr>
          <p:nvPr/>
        </p:nvSpPr>
        <p:spPr>
          <a:xfrm>
            <a:off x="0" y="1761827"/>
            <a:ext cx="9144000" cy="1247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4538" indent="-287338">
              <a:buClr>
                <a:srgbClr val="E46C0A"/>
              </a:buClr>
              <a:buSzPct val="80000"/>
            </a:pPr>
            <a:r>
              <a:rPr lang="en-US" sz="3600" b="1" dirty="0"/>
              <a:t>Think of a client you know for whom substance use has been a problem.</a:t>
            </a:r>
          </a:p>
        </p:txBody>
      </p:sp>
    </p:spTree>
    <p:extLst>
      <p:ext uri="{BB962C8B-B14F-4D97-AF65-F5344CB8AC3E}">
        <p14:creationId xmlns:p14="http://schemas.microsoft.com/office/powerpoint/2010/main" val="3456436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background image with business man sitting at a desk throwing papers up over his head"/>
          <p:cNvPicPr>
            <a:picLocks noChangeAspect="1"/>
          </p:cNvPicPr>
          <p:nvPr/>
        </p:nvPicPr>
        <p:blipFill rotWithShape="1">
          <a:blip r:embed="rId3" cstate="print">
            <a:extLst>
              <a:ext uri="{28A0092B-C50C-407E-A947-70E740481C1C}">
                <a14:useLocalDpi xmlns:a14="http://schemas.microsoft.com/office/drawing/2010/main" val="0"/>
              </a:ext>
            </a:extLst>
          </a:blip>
          <a:srcRect r="11051"/>
          <a:stretch/>
        </p:blipFill>
        <p:spPr>
          <a:xfrm>
            <a:off x="0" y="0"/>
            <a:ext cx="9144001" cy="6858000"/>
          </a:xfrm>
          <a:prstGeom prst="rect">
            <a:avLst/>
          </a:prstGeom>
        </p:spPr>
      </p:pic>
      <p:sp>
        <p:nvSpPr>
          <p:cNvPr id="4" name="Title 3"/>
          <p:cNvSpPr>
            <a:spLocks noGrp="1"/>
          </p:cNvSpPr>
          <p:nvPr>
            <p:ph type="title" idx="4294967295"/>
          </p:nvPr>
        </p:nvSpPr>
        <p:spPr>
          <a:xfrm>
            <a:off x="1" y="4231759"/>
            <a:ext cx="9144000" cy="817563"/>
          </a:xfrm>
        </p:spPr>
        <p:txBody>
          <a:bodyPr>
            <a:normAutofit/>
          </a:bodyPr>
          <a:lstStyle/>
          <a:p>
            <a:pPr marL="117475"/>
            <a:r>
              <a:rPr lang="en-US" dirty="0">
                <a:solidFill>
                  <a:schemeClr val="bg1"/>
                </a:solidFill>
              </a:rPr>
              <a:t>Forget everything you know about:</a:t>
            </a:r>
          </a:p>
        </p:txBody>
      </p:sp>
    </p:spTree>
    <p:extLst>
      <p:ext uri="{BB962C8B-B14F-4D97-AF65-F5344CB8AC3E}">
        <p14:creationId xmlns:p14="http://schemas.microsoft.com/office/powerpoint/2010/main" val="288106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faded background image with business man sitting at a desk throwing papers up over his head">
            <a:extLst>
              <a:ext uri="{FF2B5EF4-FFF2-40B4-BE49-F238E27FC236}">
                <a16:creationId xmlns:a16="http://schemas.microsoft.com/office/drawing/2014/main" id="{6CE3EC95-24DA-A446-8AB7-C5026F2DD3C2}"/>
              </a:ext>
            </a:extLst>
          </p:cNvPr>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11051"/>
          <a:stretch/>
        </p:blipFill>
        <p:spPr>
          <a:xfrm>
            <a:off x="-1" y="0"/>
            <a:ext cx="9144001" cy="6858000"/>
          </a:xfrm>
          <a:prstGeom prst="rect">
            <a:avLst/>
          </a:prstGeom>
        </p:spPr>
      </p:pic>
      <p:sp>
        <p:nvSpPr>
          <p:cNvPr id="2" name="Title 1">
            <a:extLst>
              <a:ext uri="{FF2B5EF4-FFF2-40B4-BE49-F238E27FC236}">
                <a16:creationId xmlns:a16="http://schemas.microsoft.com/office/drawing/2014/main" id="{7A36B870-F8E7-CE4B-90F6-878544D05AB0}"/>
              </a:ext>
            </a:extLst>
          </p:cNvPr>
          <p:cNvSpPr>
            <a:spLocks noGrp="1"/>
          </p:cNvSpPr>
          <p:nvPr>
            <p:ph type="title"/>
          </p:nvPr>
        </p:nvSpPr>
        <p:spPr>
          <a:xfrm>
            <a:off x="0" y="2922152"/>
            <a:ext cx="9144000" cy="1143000"/>
          </a:xfrm>
        </p:spPr>
        <p:txBody>
          <a:bodyPr>
            <a:noAutofit/>
          </a:bodyPr>
          <a:lstStyle/>
          <a:p>
            <a:pPr marL="52387" algn="l">
              <a:spcBef>
                <a:spcPts val="0"/>
              </a:spcBef>
              <a:spcAft>
                <a:spcPts val="3000"/>
              </a:spcAft>
            </a:pPr>
            <a:r>
              <a:rPr lang="en-US" sz="3200" b="1" dirty="0">
                <a:solidFill>
                  <a:srgbClr val="E46C0A"/>
                </a:solidFill>
              </a:rPr>
              <a:t>• </a:t>
            </a:r>
            <a:r>
              <a:rPr lang="en-US" altLang="en-US" sz="3600" b="1" dirty="0">
                <a:solidFill>
                  <a:srgbClr val="00003A"/>
                </a:solidFill>
              </a:rPr>
              <a:t>What </a:t>
            </a:r>
            <a:r>
              <a:rPr lang="en-US" altLang="en-US" sz="3600" b="1" dirty="0">
                <a:solidFill>
                  <a:srgbClr val="E46C0A"/>
                </a:solidFill>
              </a:rPr>
              <a:t>constitutes </a:t>
            </a:r>
            <a:r>
              <a:rPr lang="en-US" altLang="en-US" sz="3600" b="1" dirty="0">
                <a:solidFill>
                  <a:srgbClr val="00003A"/>
                </a:solidFill>
              </a:rPr>
              <a:t>a substance use</a:t>
            </a:r>
            <a:r>
              <a:rPr lang="en-US" altLang="en-US" sz="3600" dirty="0"/>
              <a:t> </a:t>
            </a:r>
            <a:r>
              <a:rPr lang="en-US" altLang="en-US" sz="3600" b="1" dirty="0">
                <a:solidFill>
                  <a:srgbClr val="00003A"/>
                </a:solidFill>
              </a:rPr>
              <a:t>problem</a:t>
            </a:r>
            <a:br>
              <a:rPr lang="en-US" altLang="en-US" sz="3600" b="1" u="sng" dirty="0">
                <a:solidFill>
                  <a:srgbClr val="00003A"/>
                </a:solidFill>
              </a:rPr>
            </a:br>
            <a:br>
              <a:rPr lang="en-US" altLang="en-US" sz="3600" b="1" u="sng" dirty="0">
                <a:solidFill>
                  <a:srgbClr val="00003A"/>
                </a:solidFill>
              </a:rPr>
            </a:br>
            <a:r>
              <a:rPr lang="en-US" sz="3200" b="1" dirty="0">
                <a:solidFill>
                  <a:srgbClr val="E46C0A"/>
                </a:solidFill>
              </a:rPr>
              <a:t>• </a:t>
            </a:r>
            <a:r>
              <a:rPr lang="en-US" altLang="en-US" sz="3600" b="1" dirty="0">
                <a:solidFill>
                  <a:srgbClr val="00003A"/>
                </a:solidFill>
              </a:rPr>
              <a:t>How substance use problems are </a:t>
            </a:r>
            <a:r>
              <a:rPr lang="en-US" altLang="en-US" sz="3600" b="1" dirty="0">
                <a:solidFill>
                  <a:srgbClr val="E46C0A"/>
                </a:solidFill>
              </a:rPr>
              <a:t>identified</a:t>
            </a:r>
            <a:br>
              <a:rPr lang="en-US" altLang="en-US" sz="3600" b="1" u="sng" dirty="0">
                <a:solidFill>
                  <a:srgbClr val="E46C0A"/>
                </a:solidFill>
              </a:rPr>
            </a:br>
            <a:br>
              <a:rPr lang="en-US" altLang="en-US" sz="3600" b="1" u="sng" dirty="0">
                <a:solidFill>
                  <a:srgbClr val="E46C0A"/>
                </a:solidFill>
              </a:rPr>
            </a:br>
            <a:r>
              <a:rPr lang="en-US" sz="3200" b="1" dirty="0">
                <a:solidFill>
                  <a:srgbClr val="E46C0A"/>
                </a:solidFill>
              </a:rPr>
              <a:t>• </a:t>
            </a:r>
            <a:r>
              <a:rPr lang="en-US" altLang="en-US" sz="3600" b="1" dirty="0">
                <a:solidFill>
                  <a:srgbClr val="00003A"/>
                </a:solidFill>
              </a:rPr>
              <a:t>How to </a:t>
            </a:r>
            <a:r>
              <a:rPr lang="en-US" altLang="en-US" sz="3600" b="1" dirty="0">
                <a:solidFill>
                  <a:srgbClr val="E46C0A"/>
                </a:solidFill>
              </a:rPr>
              <a:t>treat </a:t>
            </a:r>
            <a:r>
              <a:rPr lang="en-US" altLang="en-US" sz="3600" b="1" dirty="0">
                <a:solidFill>
                  <a:srgbClr val="00003A"/>
                </a:solidFill>
              </a:rPr>
              <a:t>substance use problems</a:t>
            </a:r>
            <a:endParaRPr lang="en-US" sz="3600" dirty="0"/>
          </a:p>
        </p:txBody>
      </p:sp>
    </p:spTree>
    <p:extLst>
      <p:ext uri="{BB962C8B-B14F-4D97-AF65-F5344CB8AC3E}">
        <p14:creationId xmlns:p14="http://schemas.microsoft.com/office/powerpoint/2010/main" val="2530926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background image of four hands framing blue sky surrounded by dark clouds"/>
          <p:cNvPicPr>
            <a:picLocks noGrp="1" noChangeAspect="1"/>
          </p:cNvPicPr>
          <p:nvPr>
            <p:ph idx="4294967295"/>
          </p:nvPr>
        </p:nvPicPr>
        <p:blipFill>
          <a:blip r:embed="rId3"/>
          <a:srcRect t="17392" b="17392"/>
          <a:stretch>
            <a:fillRect/>
          </a:stretch>
        </p:blipFill>
        <p:spPr>
          <a:xfrm>
            <a:off x="0" y="1809878"/>
            <a:ext cx="9144000" cy="5044856"/>
          </a:xfrm>
        </p:spPr>
      </p:pic>
      <p:sp>
        <p:nvSpPr>
          <p:cNvPr id="2" name="Title 1"/>
          <p:cNvSpPr>
            <a:spLocks noGrp="1"/>
          </p:cNvSpPr>
          <p:nvPr>
            <p:ph type="title" idx="4294967295"/>
          </p:nvPr>
        </p:nvSpPr>
        <p:spPr>
          <a:xfrm>
            <a:off x="0" y="47299"/>
            <a:ext cx="9144000" cy="1828800"/>
          </a:xfrm>
          <a:noFill/>
        </p:spPr>
        <p:txBody>
          <a:bodyPr>
            <a:normAutofit/>
          </a:bodyPr>
          <a:lstStyle/>
          <a:p>
            <a:pPr algn="ctr"/>
            <a:r>
              <a:rPr lang="en-US" sz="3600" dirty="0">
                <a:solidFill>
                  <a:schemeClr val="bg1"/>
                </a:solidFill>
                <a:latin typeface="Arial Rounded MT Bold" panose="020F0704030504030204" pitchFamily="34" charset="0"/>
              </a:rPr>
              <a:t>SBIRT may require a </a:t>
            </a:r>
            <a:br>
              <a:rPr lang="en-US" sz="3600" dirty="0">
                <a:solidFill>
                  <a:schemeClr val="bg1"/>
                </a:solidFill>
                <a:latin typeface="Arial Rounded MT Bold" panose="020F0704030504030204" pitchFamily="34" charset="0"/>
              </a:rPr>
            </a:br>
            <a:r>
              <a:rPr lang="en-US" sz="3600" dirty="0">
                <a:solidFill>
                  <a:schemeClr val="bg1"/>
                </a:solidFill>
                <a:latin typeface="Arial Rounded MT Bold" panose="020F0704030504030204" pitchFamily="34" charset="0"/>
              </a:rPr>
              <a:t>reframing of substance use </a:t>
            </a:r>
            <a:br>
              <a:rPr lang="en-US" sz="3600" dirty="0">
                <a:solidFill>
                  <a:schemeClr val="bg1"/>
                </a:solidFill>
                <a:latin typeface="Arial Rounded MT Bold" panose="020F0704030504030204" pitchFamily="34" charset="0"/>
              </a:rPr>
            </a:br>
            <a:endParaRPr lang="en-US" sz="3600" dirty="0">
              <a:solidFill>
                <a:schemeClr val="bg1"/>
              </a:solidFill>
              <a:latin typeface="Arial Rounded MT Bold" panose="020F0704030504030204" pitchFamily="34" charset="0"/>
            </a:endParaRPr>
          </a:p>
        </p:txBody>
      </p:sp>
      <p:sp>
        <p:nvSpPr>
          <p:cNvPr id="3" name="Rectangle 2"/>
          <p:cNvSpPr/>
          <p:nvPr/>
        </p:nvSpPr>
        <p:spPr>
          <a:xfrm>
            <a:off x="3090046" y="3452656"/>
            <a:ext cx="4130569" cy="2062103"/>
          </a:xfrm>
          <a:prstGeom prst="rect">
            <a:avLst/>
          </a:prstGeom>
        </p:spPr>
        <p:txBody>
          <a:bodyPr wrap="square">
            <a:spAutoFit/>
          </a:bodyPr>
          <a:lstStyle/>
          <a:p>
            <a:pPr algn="ctr"/>
            <a:r>
              <a:rPr lang="en-US" sz="3200" b="1" dirty="0"/>
              <a:t>How do most people think about and understand substance use now?</a:t>
            </a:r>
          </a:p>
        </p:txBody>
      </p:sp>
    </p:spTree>
    <p:extLst>
      <p:ext uri="{BB962C8B-B14F-4D97-AF65-F5344CB8AC3E}">
        <p14:creationId xmlns:p14="http://schemas.microsoft.com/office/powerpoint/2010/main" val="1350345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background image of four hands framing blue sky surrounded by dark clouds"/>
          <p:cNvPicPr>
            <a:picLocks noGrp="1" noChangeAspect="1"/>
          </p:cNvPicPr>
          <p:nvPr>
            <p:ph idx="4294967295"/>
          </p:nvPr>
        </p:nvPicPr>
        <p:blipFill>
          <a:blip r:embed="rId3"/>
          <a:srcRect t="17392" b="17392"/>
          <a:stretch>
            <a:fillRect/>
          </a:stretch>
        </p:blipFill>
        <p:spPr>
          <a:xfrm>
            <a:off x="0" y="1809878"/>
            <a:ext cx="9144000" cy="5044856"/>
          </a:xfrm>
        </p:spPr>
      </p:pic>
      <p:sp>
        <p:nvSpPr>
          <p:cNvPr id="2" name="Title 1"/>
          <p:cNvSpPr>
            <a:spLocks noGrp="1"/>
          </p:cNvSpPr>
          <p:nvPr>
            <p:ph type="title" idx="4294967295"/>
          </p:nvPr>
        </p:nvSpPr>
        <p:spPr>
          <a:xfrm>
            <a:off x="0" y="47299"/>
            <a:ext cx="9144000" cy="1828800"/>
          </a:xfrm>
          <a:noFill/>
        </p:spPr>
        <p:txBody>
          <a:bodyPr>
            <a:normAutofit/>
          </a:bodyPr>
          <a:lstStyle/>
          <a:p>
            <a:pPr algn="ctr"/>
            <a:r>
              <a:rPr lang="en-US" sz="3600" dirty="0">
                <a:solidFill>
                  <a:schemeClr val="bg1"/>
                </a:solidFill>
                <a:latin typeface="Arial Rounded MT Bold" panose="020F0704030504030204" pitchFamily="34" charset="0"/>
              </a:rPr>
              <a:t>SBIRT may require a </a:t>
            </a:r>
            <a:br>
              <a:rPr lang="en-US" sz="3600" dirty="0">
                <a:solidFill>
                  <a:schemeClr val="bg1"/>
                </a:solidFill>
                <a:latin typeface="Arial Rounded MT Bold" panose="020F0704030504030204" pitchFamily="34" charset="0"/>
              </a:rPr>
            </a:br>
            <a:r>
              <a:rPr lang="en-US" sz="3600" dirty="0">
                <a:solidFill>
                  <a:schemeClr val="bg1"/>
                </a:solidFill>
                <a:latin typeface="Arial Rounded MT Bold" panose="020F0704030504030204" pitchFamily="34" charset="0"/>
              </a:rPr>
              <a:t>reframing of substance use </a:t>
            </a:r>
            <a:br>
              <a:rPr lang="en-US" sz="3600" dirty="0">
                <a:solidFill>
                  <a:schemeClr val="bg1"/>
                </a:solidFill>
                <a:latin typeface="Arial Rounded MT Bold" panose="020F0704030504030204" pitchFamily="34" charset="0"/>
              </a:rPr>
            </a:br>
            <a:endParaRPr lang="en-US" sz="3600" dirty="0">
              <a:solidFill>
                <a:schemeClr val="bg1"/>
              </a:solidFill>
              <a:latin typeface="Arial Rounded MT Bold" panose="020F0704030504030204" pitchFamily="34" charset="0"/>
            </a:endParaRPr>
          </a:p>
        </p:txBody>
      </p:sp>
      <p:sp>
        <p:nvSpPr>
          <p:cNvPr id="5" name="Rectangle 4"/>
          <p:cNvSpPr/>
          <p:nvPr/>
        </p:nvSpPr>
        <p:spPr>
          <a:xfrm>
            <a:off x="3250259" y="3827653"/>
            <a:ext cx="3481615" cy="1323439"/>
          </a:xfrm>
          <a:prstGeom prst="rect">
            <a:avLst/>
          </a:prstGeom>
        </p:spPr>
        <p:txBody>
          <a:bodyPr wrap="square">
            <a:spAutoFit/>
          </a:bodyPr>
          <a:lstStyle/>
          <a:p>
            <a:pPr algn="ctr"/>
            <a:r>
              <a:rPr lang="en-US" sz="4000" b="1" dirty="0"/>
              <a:t>How is SBIRT different?</a:t>
            </a:r>
          </a:p>
        </p:txBody>
      </p:sp>
    </p:spTree>
    <p:extLst>
      <p:ext uri="{BB962C8B-B14F-4D97-AF65-F5344CB8AC3E}">
        <p14:creationId xmlns:p14="http://schemas.microsoft.com/office/powerpoint/2010/main" val="3642063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A552-7031-9844-A5EF-BCD43819C231}"/>
              </a:ext>
            </a:extLst>
          </p:cNvPr>
          <p:cNvSpPr>
            <a:spLocks noGrp="1"/>
          </p:cNvSpPr>
          <p:nvPr>
            <p:ph type="title"/>
          </p:nvPr>
        </p:nvSpPr>
        <p:spPr>
          <a:xfrm>
            <a:off x="0" y="4222214"/>
            <a:ext cx="8229600" cy="1143000"/>
          </a:xfrm>
          <a:solidFill>
            <a:srgbClr val="FFD966">
              <a:alpha val="87451"/>
            </a:srgbClr>
          </a:solidFill>
        </p:spPr>
        <p:txBody>
          <a:bodyPr vert="horz" lIns="91440" tIns="45720" rIns="91440" bIns="45720" rtlCol="0" anchor="ctr">
            <a:noAutofit/>
          </a:bodyPr>
          <a:lstStyle/>
          <a:p>
            <a:pPr defTabSz="914400">
              <a:lnSpc>
                <a:spcPct val="90000"/>
              </a:lnSpc>
            </a:pPr>
            <a:r>
              <a:rPr lang="en-US" sz="3600" b="1" dirty="0">
                <a:latin typeface="+mn-lt"/>
              </a:rPr>
              <a:t>How would you define risky alcohol use?</a:t>
            </a:r>
          </a:p>
        </p:txBody>
      </p:sp>
      <p:pic>
        <p:nvPicPr>
          <p:cNvPr id="3" name="Picture 2" title="clipart image of bottles of wine with silhouette image of person tumbling down">
            <a:extLst>
              <a:ext uri="{FF2B5EF4-FFF2-40B4-BE49-F238E27FC236}">
                <a16:creationId xmlns:a16="http://schemas.microsoft.com/office/drawing/2014/main" id="{1B66F5FE-34BE-DA4F-96F4-D06720AA7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4602" y="141894"/>
            <a:ext cx="3849287" cy="3656823"/>
          </a:xfrm>
          <a:prstGeom prst="rect">
            <a:avLst/>
          </a:prstGeom>
        </p:spPr>
      </p:pic>
    </p:spTree>
    <p:extLst>
      <p:ext uri="{BB962C8B-B14F-4D97-AF65-F5344CB8AC3E}">
        <p14:creationId xmlns:p14="http://schemas.microsoft.com/office/powerpoint/2010/main" val="2748461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D294150-87B8-9C4B-976C-B14B01BF0B81}"/>
              </a:ext>
            </a:extLst>
          </p:cNvPr>
          <p:cNvSpPr>
            <a:spLocks noGrp="1"/>
          </p:cNvSpPr>
          <p:nvPr>
            <p:ph type="title"/>
          </p:nvPr>
        </p:nvSpPr>
        <p:spPr/>
        <p:txBody>
          <a:bodyPr>
            <a:normAutofit/>
          </a:bodyPr>
          <a:lstStyle/>
          <a:p>
            <a:r>
              <a:rPr lang="en-US" dirty="0"/>
              <a:t>Low-risk drinking limits</a:t>
            </a:r>
          </a:p>
        </p:txBody>
      </p:sp>
      <p:graphicFrame>
        <p:nvGraphicFramePr>
          <p:cNvPr id="3" name="Table 2" descr="Men: on any single day no more than 4 drinks AND per week no more than 14 drink&#10;&#10;Women: on any single day no more than 3 drinks AND per week no more than 7 drinks" title="table of low-risk drinking limits for men and women">
            <a:extLst>
              <a:ext uri="{FF2B5EF4-FFF2-40B4-BE49-F238E27FC236}">
                <a16:creationId xmlns:a16="http://schemas.microsoft.com/office/drawing/2014/main" id="{94A11FDD-6CF8-9143-98B4-D7E34CF008CD}"/>
              </a:ext>
            </a:extLst>
          </p:cNvPr>
          <p:cNvGraphicFramePr>
            <a:graphicFrameLocks noGrp="1"/>
          </p:cNvGraphicFramePr>
          <p:nvPr>
            <p:extLst>
              <p:ext uri="{D42A27DB-BD31-4B8C-83A1-F6EECF244321}">
                <p14:modId xmlns:p14="http://schemas.microsoft.com/office/powerpoint/2010/main" val="3980138328"/>
              </p:ext>
            </p:extLst>
          </p:nvPr>
        </p:nvGraphicFramePr>
        <p:xfrm>
          <a:off x="69011" y="701749"/>
          <a:ext cx="9023233" cy="5457387"/>
        </p:xfrm>
        <a:graphic>
          <a:graphicData uri="http://schemas.openxmlformats.org/drawingml/2006/table">
            <a:tbl>
              <a:tblPr firstRow="1" bandRow="1">
                <a:tableStyleId>{2D5ABB26-0587-4C30-8999-92F81FD0307C}</a:tableStyleId>
              </a:tblPr>
              <a:tblGrid>
                <a:gridCol w="3474289">
                  <a:extLst>
                    <a:ext uri="{9D8B030D-6E8A-4147-A177-3AD203B41FA5}">
                      <a16:colId xmlns:a16="http://schemas.microsoft.com/office/drawing/2014/main" val="20000"/>
                    </a:ext>
                  </a:extLst>
                </a:gridCol>
                <a:gridCol w="2774472">
                  <a:extLst>
                    <a:ext uri="{9D8B030D-6E8A-4147-A177-3AD203B41FA5}">
                      <a16:colId xmlns:a16="http://schemas.microsoft.com/office/drawing/2014/main" val="20001"/>
                    </a:ext>
                  </a:extLst>
                </a:gridCol>
                <a:gridCol w="2774472">
                  <a:extLst>
                    <a:ext uri="{9D8B030D-6E8A-4147-A177-3AD203B41FA5}">
                      <a16:colId xmlns:a16="http://schemas.microsoft.com/office/drawing/2014/main" val="20002"/>
                    </a:ext>
                  </a:extLst>
                </a:gridCol>
              </a:tblGrid>
              <a:tr h="574158">
                <a:tc>
                  <a:txBody>
                    <a:bodyPr/>
                    <a:lstStyle/>
                    <a:p>
                      <a:pPr algn="ctr"/>
                      <a:r>
                        <a:rPr lang="en-US" sz="2800" dirty="0">
                          <a:solidFill>
                            <a:schemeClr val="bg1"/>
                          </a:solidFill>
                        </a:rPr>
                        <a:t>Low-risk drinking limits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algn="ctr"/>
                      <a:r>
                        <a:rPr lang="en-US" sz="2800" dirty="0">
                          <a:solidFill>
                            <a:schemeClr val="bg1"/>
                          </a:solidFill>
                        </a:rPr>
                        <a:t>Men</a:t>
                      </a:r>
                    </a:p>
                  </a:txBody>
                  <a:tcPr marL="45720" marR="4572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algn="ctr"/>
                      <a:r>
                        <a:rPr lang="en-US" sz="2800" dirty="0">
                          <a:solidFill>
                            <a:schemeClr val="bg1"/>
                          </a:solidFill>
                        </a:rPr>
                        <a:t>Women</a:t>
                      </a:r>
                    </a:p>
                  </a:txBody>
                  <a:tcPr marL="45720" marR="45720" anchor="ctr">
                    <a:lnL w="12700" cap="flat" cmpd="sng" algn="ctr">
                      <a:solidFill>
                        <a:srgbClr val="E46C0A"/>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737360">
                <a:tc>
                  <a:txBody>
                    <a:bodyPr/>
                    <a:lstStyle/>
                    <a:p>
                      <a:pPr algn="ctr"/>
                      <a:r>
                        <a:rPr lang="en-US" sz="3200" b="1" dirty="0">
                          <a:solidFill>
                            <a:srgbClr val="002060"/>
                          </a:solidFill>
                        </a:rPr>
                        <a:t>On any single </a:t>
                      </a:r>
                      <a:r>
                        <a:rPr lang="en-US" sz="3600" b="1" dirty="0">
                          <a:solidFill>
                            <a:srgbClr val="E46C0A"/>
                          </a:solidFill>
                        </a:rPr>
                        <a:t>DAY</a:t>
                      </a:r>
                      <a:endParaRPr lang="en-US" sz="3200" b="1" dirty="0">
                        <a:solidFill>
                          <a:srgbClr val="E46C0A"/>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E46C0A"/>
                      </a:solidFill>
                      <a:prstDash val="solid"/>
                      <a:round/>
                      <a:headEnd type="none" w="med" len="med"/>
                      <a:tailEnd type="none" w="med" len="med"/>
                    </a:lnB>
                  </a:tcPr>
                </a:tc>
                <a:tc>
                  <a:txBody>
                    <a:bodyPr/>
                    <a:lstStyle/>
                    <a:p>
                      <a:pPr marL="0" indent="0" algn="ctr"/>
                      <a:r>
                        <a:rPr lang="en-US" sz="3200" b="1" dirty="0">
                          <a:solidFill>
                            <a:srgbClr val="002060"/>
                          </a:solidFill>
                        </a:rPr>
                        <a:t>No more than</a:t>
                      </a:r>
                    </a:p>
                    <a:p>
                      <a:pPr marL="623888" indent="0" algn="l"/>
                      <a:r>
                        <a:rPr lang="en-US" sz="4800" b="1" dirty="0">
                          <a:solidFill>
                            <a:srgbClr val="002060"/>
                          </a:solidFill>
                          <a:latin typeface="Arial" panose="020B0604020202020204" pitchFamily="34" charset="0"/>
                          <a:cs typeface="Arial" panose="020B0604020202020204" pitchFamily="34" charset="0"/>
                        </a:rPr>
                        <a:t>4</a:t>
                      </a:r>
                    </a:p>
                    <a:p>
                      <a:pPr marL="52388" indent="0" algn="ctr"/>
                      <a:r>
                        <a:rPr lang="en-US" sz="2400" b="1" dirty="0">
                          <a:solidFill>
                            <a:srgbClr val="002060"/>
                          </a:solidFill>
                        </a:rPr>
                        <a:t>drinks on any </a:t>
                      </a:r>
                      <a:r>
                        <a:rPr lang="en-US" sz="2800" b="1" cap="small" baseline="0" dirty="0">
                          <a:solidFill>
                            <a:srgbClr val="E46C0A"/>
                          </a:solidFill>
                        </a:rPr>
                        <a:t>day </a:t>
                      </a:r>
                      <a:endParaRPr lang="en-US" sz="3200" b="1" cap="small" baseline="0" dirty="0">
                        <a:solidFill>
                          <a:srgbClr val="E46C0A"/>
                        </a:solidFill>
                      </a:endParaRPr>
                    </a:p>
                  </a:txBody>
                  <a:tcPr marL="45720" marR="45720">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E46C0A"/>
                      </a:solidFill>
                      <a:prstDash val="solid"/>
                      <a:round/>
                      <a:headEnd type="none" w="med" len="med"/>
                      <a:tailEnd type="none" w="med" len="med"/>
                    </a:lnB>
                  </a:tcPr>
                </a:tc>
                <a:tc>
                  <a:txBody>
                    <a:bodyPr/>
                    <a:lstStyle/>
                    <a:p>
                      <a:pPr marL="3175"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mn-lt"/>
                          <a:ea typeface="+mn-ea"/>
                          <a:cs typeface="+mn-cs"/>
                        </a:rPr>
                        <a:t>No more than</a:t>
                      </a:r>
                    </a:p>
                    <a:p>
                      <a:pPr marL="627063"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3</a:t>
                      </a:r>
                    </a:p>
                    <a:p>
                      <a:pPr marL="52388"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n-lt"/>
                          <a:ea typeface="+mn-ea"/>
                          <a:cs typeface="+mn-cs"/>
                        </a:rPr>
                        <a:t>drinks on any </a:t>
                      </a:r>
                      <a:r>
                        <a:rPr kumimoji="0" lang="en-US" sz="2800" b="1" i="0" u="none" strike="noStrike" kern="1200" cap="small" spc="0" normalizeH="0" baseline="0" noProof="0" dirty="0">
                          <a:ln>
                            <a:noFill/>
                          </a:ln>
                          <a:solidFill>
                            <a:srgbClr val="E46C0A"/>
                          </a:solidFill>
                          <a:effectLst/>
                          <a:uLnTx/>
                          <a:uFillTx/>
                          <a:latin typeface="+mn-lt"/>
                          <a:ea typeface="+mn-ea"/>
                          <a:cs typeface="+mn-cs"/>
                        </a:rPr>
                        <a:t>day </a:t>
                      </a:r>
                      <a:endParaRPr kumimoji="0" lang="en-US" sz="3200" b="1" i="0" u="none" strike="noStrike" kern="1200" cap="small" spc="0" normalizeH="0" baseline="0" noProof="0" dirty="0">
                        <a:ln>
                          <a:noFill/>
                        </a:ln>
                        <a:solidFill>
                          <a:srgbClr val="E46C0A"/>
                        </a:solidFill>
                        <a:effectLst/>
                        <a:uLnTx/>
                        <a:uFillTx/>
                        <a:latin typeface="+mn-lt"/>
                        <a:ea typeface="+mn-ea"/>
                        <a:cs typeface="+mn-cs"/>
                      </a:endParaRPr>
                    </a:p>
                  </a:txBody>
                  <a:tcPr marL="45720" marR="45720">
                    <a:lnL w="12700" cap="flat" cmpd="sng" algn="ctr">
                      <a:solidFill>
                        <a:srgbClr val="E46C0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E46C0A"/>
                      </a:solidFill>
                      <a:prstDash val="solid"/>
                      <a:round/>
                      <a:headEnd type="none" w="med" len="med"/>
                      <a:tailEnd type="none" w="med" len="med"/>
                    </a:lnB>
                  </a:tcPr>
                </a:tc>
                <a:extLst>
                  <a:ext uri="{0D108BD9-81ED-4DB2-BD59-A6C34878D82A}">
                    <a16:rowId xmlns:a16="http://schemas.microsoft.com/office/drawing/2014/main" val="10001"/>
                  </a:ext>
                </a:extLst>
              </a:tr>
              <a:tr h="355127">
                <a:tc>
                  <a:txBody>
                    <a:bodyPr/>
                    <a:lstStyle/>
                    <a:p>
                      <a:pPr algn="ctr"/>
                      <a:endParaRPr lang="en-US" dirty="0">
                        <a:solidFill>
                          <a:srgbClr val="00206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F8A15A"/>
                    </a:solidFill>
                  </a:tcPr>
                </a:tc>
                <a:tc>
                  <a:txBody>
                    <a:bodyPr/>
                    <a:lstStyle/>
                    <a:p>
                      <a:pPr algn="ctr"/>
                      <a:r>
                        <a:rPr lang="en-US" sz="2400" b="1" i="1" dirty="0">
                          <a:solidFill>
                            <a:srgbClr val="002060"/>
                          </a:solidFill>
                        </a:rPr>
                        <a:t>--</a:t>
                      </a:r>
                      <a:r>
                        <a:rPr lang="en-US" sz="2400" b="1" i="1" baseline="0" dirty="0">
                          <a:solidFill>
                            <a:srgbClr val="002060"/>
                          </a:solidFill>
                        </a:rPr>
                        <a:t> </a:t>
                      </a:r>
                      <a:r>
                        <a:rPr lang="en-US" sz="2400" b="1" i="1" dirty="0">
                          <a:solidFill>
                            <a:srgbClr val="002060"/>
                          </a:solidFill>
                        </a:rPr>
                        <a:t>AND --</a:t>
                      </a:r>
                    </a:p>
                  </a:txBody>
                  <a:tcPr marL="45720" marR="4572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F8A15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1" dirty="0">
                          <a:solidFill>
                            <a:srgbClr val="002060"/>
                          </a:solidFill>
                        </a:rPr>
                        <a:t>--</a:t>
                      </a:r>
                      <a:r>
                        <a:rPr lang="en-US" sz="2400" b="1" i="1" baseline="0" dirty="0">
                          <a:solidFill>
                            <a:srgbClr val="002060"/>
                          </a:solidFill>
                        </a:rPr>
                        <a:t> </a:t>
                      </a:r>
                      <a:r>
                        <a:rPr lang="en-US" sz="2400" b="1" i="1" dirty="0">
                          <a:solidFill>
                            <a:srgbClr val="002060"/>
                          </a:solidFill>
                        </a:rPr>
                        <a:t>AND --</a:t>
                      </a:r>
                    </a:p>
                  </a:txBody>
                  <a:tcPr marL="45720" marR="45720" anchor="ctr">
                    <a:lnL w="12700" cap="flat" cmpd="sng" algn="ctr">
                      <a:solidFill>
                        <a:srgbClr val="E46C0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F8A15A"/>
                    </a:solidFill>
                  </a:tcPr>
                </a:tc>
                <a:extLst>
                  <a:ext uri="{0D108BD9-81ED-4DB2-BD59-A6C34878D82A}">
                    <a16:rowId xmlns:a16="http://schemas.microsoft.com/office/drawing/2014/main" val="10002"/>
                  </a:ext>
                </a:extLst>
              </a:tr>
              <a:tr h="1971276">
                <a:tc>
                  <a:txBody>
                    <a:bodyPr/>
                    <a:lstStyle/>
                    <a:p>
                      <a:pPr algn="ctr"/>
                      <a:r>
                        <a:rPr lang="en-US" sz="3200" b="1" dirty="0">
                          <a:solidFill>
                            <a:srgbClr val="002060"/>
                          </a:solidFill>
                        </a:rPr>
                        <a:t>Per </a:t>
                      </a:r>
                      <a:r>
                        <a:rPr lang="en-US" sz="3600" b="1" dirty="0">
                          <a:solidFill>
                            <a:srgbClr val="E46C0A"/>
                          </a:solidFill>
                        </a:rPr>
                        <a:t>WEEK</a:t>
                      </a:r>
                      <a:endParaRPr lang="en-US" sz="3200" b="1" dirty="0">
                        <a:solidFill>
                          <a:srgbClr val="E46C0A"/>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mn-lt"/>
                          <a:ea typeface="+mn-ea"/>
                          <a:cs typeface="+mn-cs"/>
                        </a:rPr>
                        <a:t>No more than</a:t>
                      </a:r>
                    </a:p>
                    <a:p>
                      <a:pPr marL="171450" marR="0" lvl="0" indent="0" algn="l" defTabSz="97155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14</a:t>
                      </a:r>
                    </a:p>
                    <a:p>
                      <a:pPr marL="52388"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n-lt"/>
                          <a:ea typeface="+mn-ea"/>
                          <a:cs typeface="+mn-cs"/>
                        </a:rPr>
                        <a:t>drinks per </a:t>
                      </a:r>
                      <a:r>
                        <a:rPr kumimoji="0" lang="en-US" sz="2800" b="1" i="0" u="none" strike="noStrike" kern="1200" cap="small" spc="0" normalizeH="0" baseline="0" noProof="0" dirty="0">
                          <a:ln>
                            <a:noFill/>
                          </a:ln>
                          <a:solidFill>
                            <a:srgbClr val="E46C0A"/>
                          </a:solidFill>
                          <a:effectLst/>
                          <a:uLnTx/>
                          <a:uFillTx/>
                          <a:latin typeface="+mn-lt"/>
                          <a:ea typeface="+mn-ea"/>
                          <a:cs typeface="+mn-cs"/>
                        </a:rPr>
                        <a:t>week</a:t>
                      </a:r>
                      <a:endParaRPr kumimoji="0" lang="en-US" sz="2400" b="1" i="0" u="none" strike="noStrike" kern="1200" cap="small" spc="0" normalizeH="0" baseline="0" noProof="0" dirty="0">
                        <a:ln>
                          <a:noFill/>
                        </a:ln>
                        <a:solidFill>
                          <a:srgbClr val="E46C0A"/>
                        </a:solidFill>
                        <a:effectLst/>
                        <a:uLnTx/>
                        <a:uFillTx/>
                        <a:latin typeface="+mn-lt"/>
                        <a:ea typeface="+mn-ea"/>
                        <a:cs typeface="+mn-cs"/>
                      </a:endParaRPr>
                    </a:p>
                  </a:txBody>
                  <a:tcPr marL="45720" marR="45720"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3175"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mn-lt"/>
                          <a:ea typeface="+mn-ea"/>
                          <a:cs typeface="+mn-cs"/>
                        </a:rPr>
                        <a:t>No more than</a:t>
                      </a:r>
                    </a:p>
                    <a:p>
                      <a:pPr marL="398463"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n-lt"/>
                          <a:ea typeface="+mn-ea"/>
                          <a:cs typeface="+mn-cs"/>
                        </a:rPr>
                        <a:t>drinks per </a:t>
                      </a:r>
                      <a:r>
                        <a:rPr kumimoji="0" lang="en-US" sz="2800" b="1" i="0" u="none" strike="noStrike" kern="1200" cap="small" spc="0" normalizeH="0" baseline="0" noProof="0" dirty="0">
                          <a:ln>
                            <a:noFill/>
                          </a:ln>
                          <a:solidFill>
                            <a:srgbClr val="E46C0A"/>
                          </a:solidFill>
                          <a:effectLst/>
                          <a:uLnTx/>
                          <a:uFillTx/>
                          <a:latin typeface="+mn-lt"/>
                          <a:ea typeface="+mn-ea"/>
                          <a:cs typeface="+mn-cs"/>
                        </a:rPr>
                        <a:t>week</a:t>
                      </a:r>
                      <a:endParaRPr kumimoji="0" lang="en-US" sz="1400" b="0" i="0" u="none" strike="noStrike" kern="1200" cap="small" spc="0" normalizeH="0" baseline="0" noProof="0" dirty="0">
                        <a:ln>
                          <a:noFill/>
                        </a:ln>
                        <a:solidFill>
                          <a:srgbClr val="E46C0A"/>
                        </a:solidFill>
                        <a:effectLst/>
                        <a:uLnTx/>
                        <a:uFillTx/>
                        <a:latin typeface="+mn-lt"/>
                        <a:ea typeface="+mn-ea"/>
                        <a:cs typeface="+mn-cs"/>
                      </a:endParaRPr>
                    </a:p>
                  </a:txBody>
                  <a:tcPr marL="45720" marR="45720" anchor="ctr">
                    <a:lnL w="12700" cap="flat" cmpd="sng" algn="ctr">
                      <a:solidFill>
                        <a:srgbClr val="E46C0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3"/>
                  </a:ext>
                </a:extLst>
              </a:tr>
              <a:tr h="717393">
                <a:tc gridSpan="3">
                  <a:txBody>
                    <a:bodyPr/>
                    <a:lstStyle/>
                    <a:p>
                      <a:pPr algn="ctr"/>
                      <a:r>
                        <a:rPr lang="en-US" sz="2400" b="0" dirty="0">
                          <a:solidFill>
                            <a:schemeClr val="bg1"/>
                          </a:solidFill>
                        </a:rPr>
                        <a:t>To stay low risk, keep within</a:t>
                      </a:r>
                      <a:r>
                        <a:rPr lang="en-US" sz="2400" b="0" baseline="0" dirty="0">
                          <a:solidFill>
                            <a:schemeClr val="bg1"/>
                          </a:solidFill>
                        </a:rPr>
                        <a:t> BOTH the single-day AND weekly limits.</a:t>
                      </a:r>
                      <a:endParaRPr lang="en-US" sz="2400" b="0" dirty="0">
                        <a:solidFill>
                          <a:schemeClr val="bg1"/>
                        </a:solidFill>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hMerge="1">
                  <a:txBody>
                    <a:bodyPr/>
                    <a:lstStyle/>
                    <a:p>
                      <a:pPr algn="ctr"/>
                      <a:endParaRPr lang="en-US" dirty="0">
                        <a:solidFill>
                          <a:srgbClr val="00206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solidFill>
                          <a:srgbClr val="002060"/>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B988C51A-0A64-FA40-8BF4-87E3932C30DF}"/>
              </a:ext>
            </a:extLst>
          </p:cNvPr>
          <p:cNvSpPr txBox="1"/>
          <p:nvPr/>
        </p:nvSpPr>
        <p:spPr>
          <a:xfrm>
            <a:off x="3427285" y="6510651"/>
            <a:ext cx="5711500" cy="307777"/>
          </a:xfrm>
          <a:prstGeom prst="rect">
            <a:avLst/>
          </a:prstGeom>
          <a:noFill/>
        </p:spPr>
        <p:txBody>
          <a:bodyPr wrap="none" rtlCol="0">
            <a:spAutoFit/>
          </a:bodyPr>
          <a:lstStyle/>
          <a:p>
            <a:r>
              <a:rPr lang="en-US" altLang="en-US" sz="1400" b="1" dirty="0"/>
              <a:t>(National Institute of Alcohol Abuse and Alcoholism; www.NIAAA.nih.gov)</a:t>
            </a:r>
            <a:endParaRPr lang="en-US" sz="1400" b="1" dirty="0"/>
          </a:p>
        </p:txBody>
      </p:sp>
      <p:grpSp>
        <p:nvGrpSpPr>
          <p:cNvPr id="5" name="Group 4" title="clipart of four cups">
            <a:extLst>
              <a:ext uri="{FF2B5EF4-FFF2-40B4-BE49-F238E27FC236}">
                <a16:creationId xmlns:a16="http://schemas.microsoft.com/office/drawing/2014/main" id="{65F36ACA-3971-6D40-B67E-BA8AAA3C9F83}"/>
              </a:ext>
            </a:extLst>
          </p:cNvPr>
          <p:cNvGrpSpPr/>
          <p:nvPr/>
        </p:nvGrpSpPr>
        <p:grpSpPr>
          <a:xfrm>
            <a:off x="4673975" y="2121376"/>
            <a:ext cx="924514" cy="245351"/>
            <a:chOff x="5054975" y="2121376"/>
            <a:chExt cx="924514" cy="245351"/>
          </a:xfrm>
          <a:solidFill>
            <a:srgbClr val="E46C0A"/>
          </a:solidFill>
        </p:grpSpPr>
        <p:sp>
          <p:nvSpPr>
            <p:cNvPr id="6" name="Trapezoid 5">
              <a:extLst>
                <a:ext uri="{FF2B5EF4-FFF2-40B4-BE49-F238E27FC236}">
                  <a16:creationId xmlns:a16="http://schemas.microsoft.com/office/drawing/2014/main" id="{F1417284-4D7C-704B-85C5-976C0796D306}"/>
                </a:ext>
              </a:extLst>
            </p:cNvPr>
            <p:cNvSpPr>
              <a:spLocks noChangeAspect="1"/>
            </p:cNvSpPr>
            <p:nvPr/>
          </p:nvSpPr>
          <p:spPr>
            <a:xfrm rot="10800000">
              <a:off x="5054975" y="2121376"/>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4F0DEF4B-A6D8-3B4E-AE99-D76D0A895462}"/>
                </a:ext>
              </a:extLst>
            </p:cNvPr>
            <p:cNvSpPr>
              <a:spLocks noChangeAspect="1"/>
            </p:cNvSpPr>
            <p:nvPr/>
          </p:nvSpPr>
          <p:spPr>
            <a:xfrm rot="10800000">
              <a:off x="5303896" y="2123495"/>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B4F6CDF0-D87B-224E-BD11-425605AF58C7}"/>
                </a:ext>
              </a:extLst>
            </p:cNvPr>
            <p:cNvSpPr>
              <a:spLocks noChangeAspect="1"/>
            </p:cNvSpPr>
            <p:nvPr/>
          </p:nvSpPr>
          <p:spPr>
            <a:xfrm rot="10800000">
              <a:off x="5550729" y="2121376"/>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26B2E84F-21E3-CF44-9689-BC5E0D5AE5B1}"/>
                </a:ext>
              </a:extLst>
            </p:cNvPr>
            <p:cNvSpPr>
              <a:spLocks noChangeAspect="1"/>
            </p:cNvSpPr>
            <p:nvPr/>
          </p:nvSpPr>
          <p:spPr>
            <a:xfrm rot="10800000">
              <a:off x="5796609" y="2123496"/>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title="clipart of 3 cups">
            <a:extLst>
              <a:ext uri="{FF2B5EF4-FFF2-40B4-BE49-F238E27FC236}">
                <a16:creationId xmlns:a16="http://schemas.microsoft.com/office/drawing/2014/main" id="{C5F37F3E-3874-3849-922F-E8EC8D2E514F}"/>
              </a:ext>
            </a:extLst>
          </p:cNvPr>
          <p:cNvGrpSpPr/>
          <p:nvPr/>
        </p:nvGrpSpPr>
        <p:grpSpPr>
          <a:xfrm>
            <a:off x="7431043" y="2123347"/>
            <a:ext cx="668001" cy="243833"/>
            <a:chOff x="5054975" y="2120774"/>
            <a:chExt cx="668001" cy="243833"/>
          </a:xfrm>
          <a:solidFill>
            <a:srgbClr val="E46C0A"/>
          </a:solidFill>
        </p:grpSpPr>
        <p:sp>
          <p:nvSpPr>
            <p:cNvPr id="11" name="Trapezoid 10">
              <a:extLst>
                <a:ext uri="{FF2B5EF4-FFF2-40B4-BE49-F238E27FC236}">
                  <a16:creationId xmlns:a16="http://schemas.microsoft.com/office/drawing/2014/main" id="{2D1FC9A7-93D2-3540-8357-4C4962D66B06}"/>
                </a:ext>
              </a:extLst>
            </p:cNvPr>
            <p:cNvSpPr>
              <a:spLocks noChangeAspect="1"/>
            </p:cNvSpPr>
            <p:nvPr/>
          </p:nvSpPr>
          <p:spPr>
            <a:xfrm rot="10800000">
              <a:off x="5054975" y="2121376"/>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5D57A4D6-755E-AD41-88DF-4284889702EB}"/>
                </a:ext>
              </a:extLst>
            </p:cNvPr>
            <p:cNvSpPr>
              <a:spLocks noChangeAspect="1"/>
            </p:cNvSpPr>
            <p:nvPr/>
          </p:nvSpPr>
          <p:spPr>
            <a:xfrm rot="10800000">
              <a:off x="5303896" y="2120774"/>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27B22522-40B6-444D-9234-6A0177D9BF91}"/>
                </a:ext>
              </a:extLst>
            </p:cNvPr>
            <p:cNvSpPr>
              <a:spLocks noChangeAspect="1"/>
            </p:cNvSpPr>
            <p:nvPr/>
          </p:nvSpPr>
          <p:spPr>
            <a:xfrm rot="10800000">
              <a:off x="5540096" y="2121376"/>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title="clipart of 14 cups">
            <a:extLst>
              <a:ext uri="{FF2B5EF4-FFF2-40B4-BE49-F238E27FC236}">
                <a16:creationId xmlns:a16="http://schemas.microsoft.com/office/drawing/2014/main" id="{6D837832-6EFF-7644-A3E3-09516C760788}"/>
              </a:ext>
            </a:extLst>
          </p:cNvPr>
          <p:cNvGrpSpPr/>
          <p:nvPr/>
        </p:nvGrpSpPr>
        <p:grpSpPr>
          <a:xfrm>
            <a:off x="4540328" y="4237141"/>
            <a:ext cx="1548021" cy="572939"/>
            <a:chOff x="4873703" y="4237141"/>
            <a:chExt cx="1548021" cy="572939"/>
          </a:xfrm>
        </p:grpSpPr>
        <p:grpSp>
          <p:nvGrpSpPr>
            <p:cNvPr id="15" name="Group 14">
              <a:extLst>
                <a:ext uri="{FF2B5EF4-FFF2-40B4-BE49-F238E27FC236}">
                  <a16:creationId xmlns:a16="http://schemas.microsoft.com/office/drawing/2014/main" id="{561F7D06-A98C-464C-85B6-6CF835E958D6}"/>
                </a:ext>
              </a:extLst>
            </p:cNvPr>
            <p:cNvGrpSpPr/>
            <p:nvPr/>
          </p:nvGrpSpPr>
          <p:grpSpPr>
            <a:xfrm>
              <a:off x="4873703" y="4237141"/>
              <a:ext cx="1545465" cy="243726"/>
              <a:chOff x="5011486" y="4429452"/>
              <a:chExt cx="1545465" cy="243726"/>
            </a:xfrm>
            <a:solidFill>
              <a:srgbClr val="E46C0A"/>
            </a:solidFill>
          </p:grpSpPr>
          <p:sp>
            <p:nvSpPr>
              <p:cNvPr id="24" name="Trapezoid 23">
                <a:extLst>
                  <a:ext uri="{FF2B5EF4-FFF2-40B4-BE49-F238E27FC236}">
                    <a16:creationId xmlns:a16="http://schemas.microsoft.com/office/drawing/2014/main" id="{309A5A7F-5816-6E4C-AD27-E26CAB04E8EB}"/>
                  </a:ext>
                </a:extLst>
              </p:cNvPr>
              <p:cNvSpPr>
                <a:spLocks noChangeAspect="1"/>
              </p:cNvSpPr>
              <p:nvPr/>
            </p:nvSpPr>
            <p:spPr>
              <a:xfrm rot="10800000">
                <a:off x="5011486" y="4429947"/>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9435FBD6-21E8-BE4B-A0B2-DF21B9CACA5B}"/>
                  </a:ext>
                </a:extLst>
              </p:cNvPr>
              <p:cNvSpPr>
                <a:spLocks noChangeAspect="1"/>
              </p:cNvSpPr>
              <p:nvPr/>
            </p:nvSpPr>
            <p:spPr>
              <a:xfrm rot="10800000">
                <a:off x="5239141" y="4429452"/>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a:extLst>
                  <a:ext uri="{FF2B5EF4-FFF2-40B4-BE49-F238E27FC236}">
                    <a16:creationId xmlns:a16="http://schemas.microsoft.com/office/drawing/2014/main" id="{1E248A6C-551D-C344-B6E6-6A105C01A92F}"/>
                  </a:ext>
                </a:extLst>
              </p:cNvPr>
              <p:cNvSpPr>
                <a:spLocks noChangeAspect="1"/>
              </p:cNvSpPr>
              <p:nvPr/>
            </p:nvSpPr>
            <p:spPr>
              <a:xfrm rot="10800000">
                <a:off x="5464708" y="4429947"/>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a:extLst>
                  <a:ext uri="{FF2B5EF4-FFF2-40B4-BE49-F238E27FC236}">
                    <a16:creationId xmlns:a16="http://schemas.microsoft.com/office/drawing/2014/main" id="{CC95EF4A-99F6-EF45-A2F9-4BA1BB76E13E}"/>
                  </a:ext>
                </a:extLst>
              </p:cNvPr>
              <p:cNvSpPr>
                <a:spLocks noChangeAspect="1"/>
              </p:cNvSpPr>
              <p:nvPr/>
            </p:nvSpPr>
            <p:spPr>
              <a:xfrm rot="10800000">
                <a:off x="5699955" y="4429453"/>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2F3C0850-82A4-1C48-9630-1C0EA8CC602F}"/>
                  </a:ext>
                </a:extLst>
              </p:cNvPr>
              <p:cNvSpPr>
                <a:spLocks noChangeAspect="1"/>
              </p:cNvSpPr>
              <p:nvPr/>
            </p:nvSpPr>
            <p:spPr>
              <a:xfrm rot="10800000">
                <a:off x="5925211" y="4429947"/>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id="{E9A619E5-44CD-0047-82A4-07F7C5C3D78C}"/>
                  </a:ext>
                </a:extLst>
              </p:cNvPr>
              <p:cNvSpPr>
                <a:spLocks noChangeAspect="1"/>
              </p:cNvSpPr>
              <p:nvPr/>
            </p:nvSpPr>
            <p:spPr>
              <a:xfrm rot="10800000">
                <a:off x="6146995" y="4429454"/>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CB23E6C4-A2DD-4A49-A1A1-0887644ABB74}"/>
                  </a:ext>
                </a:extLst>
              </p:cNvPr>
              <p:cNvSpPr>
                <a:spLocks noChangeAspect="1"/>
              </p:cNvSpPr>
              <p:nvPr/>
            </p:nvSpPr>
            <p:spPr>
              <a:xfrm rot="10800000">
                <a:off x="6374071" y="4429453"/>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08D32DE0-3AE8-044D-BACC-367F653CEDC0}"/>
                </a:ext>
              </a:extLst>
            </p:cNvPr>
            <p:cNvGrpSpPr/>
            <p:nvPr/>
          </p:nvGrpSpPr>
          <p:grpSpPr>
            <a:xfrm>
              <a:off x="4876259" y="4566354"/>
              <a:ext cx="1545465" cy="243726"/>
              <a:chOff x="5011486" y="4429452"/>
              <a:chExt cx="1545465" cy="243726"/>
            </a:xfrm>
            <a:solidFill>
              <a:srgbClr val="E46C0A"/>
            </a:solidFill>
          </p:grpSpPr>
          <p:sp>
            <p:nvSpPr>
              <p:cNvPr id="17" name="Trapezoid 16">
                <a:extLst>
                  <a:ext uri="{FF2B5EF4-FFF2-40B4-BE49-F238E27FC236}">
                    <a16:creationId xmlns:a16="http://schemas.microsoft.com/office/drawing/2014/main" id="{5665B28B-14BB-F14F-ACF0-8F8B28EE8FEA}"/>
                  </a:ext>
                </a:extLst>
              </p:cNvPr>
              <p:cNvSpPr>
                <a:spLocks noChangeAspect="1"/>
              </p:cNvSpPr>
              <p:nvPr/>
            </p:nvSpPr>
            <p:spPr>
              <a:xfrm rot="10800000">
                <a:off x="5011486" y="4429947"/>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4C8733BC-291C-654B-A67D-CAC9FD67D862}"/>
                  </a:ext>
                </a:extLst>
              </p:cNvPr>
              <p:cNvSpPr>
                <a:spLocks noChangeAspect="1"/>
              </p:cNvSpPr>
              <p:nvPr/>
            </p:nvSpPr>
            <p:spPr>
              <a:xfrm rot="10800000">
                <a:off x="5239141" y="4429452"/>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228390FB-5E79-634E-94F5-224F400DFA0A}"/>
                  </a:ext>
                </a:extLst>
              </p:cNvPr>
              <p:cNvSpPr>
                <a:spLocks noChangeAspect="1"/>
              </p:cNvSpPr>
              <p:nvPr/>
            </p:nvSpPr>
            <p:spPr>
              <a:xfrm rot="10800000">
                <a:off x="5464708" y="4429947"/>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27D7F6E4-1493-6243-B764-4BCA4A69E586}"/>
                  </a:ext>
                </a:extLst>
              </p:cNvPr>
              <p:cNvSpPr>
                <a:spLocks noChangeAspect="1"/>
              </p:cNvSpPr>
              <p:nvPr/>
            </p:nvSpPr>
            <p:spPr>
              <a:xfrm rot="10800000">
                <a:off x="5699955" y="4429453"/>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05265D4D-2123-C942-B73F-103870C93FBD}"/>
                  </a:ext>
                </a:extLst>
              </p:cNvPr>
              <p:cNvSpPr>
                <a:spLocks noChangeAspect="1"/>
              </p:cNvSpPr>
              <p:nvPr/>
            </p:nvSpPr>
            <p:spPr>
              <a:xfrm rot="10800000">
                <a:off x="5925211" y="4429947"/>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27780EA6-054E-4546-8B2D-515E1201599D}"/>
                  </a:ext>
                </a:extLst>
              </p:cNvPr>
              <p:cNvSpPr>
                <a:spLocks noChangeAspect="1"/>
              </p:cNvSpPr>
              <p:nvPr/>
            </p:nvSpPr>
            <p:spPr>
              <a:xfrm rot="10800000">
                <a:off x="6146995" y="4429454"/>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F9D6EBD3-9ECD-9E4C-9AC8-74D7B4657738}"/>
                  </a:ext>
                </a:extLst>
              </p:cNvPr>
              <p:cNvSpPr>
                <a:spLocks noChangeAspect="1"/>
              </p:cNvSpPr>
              <p:nvPr/>
            </p:nvSpPr>
            <p:spPr>
              <a:xfrm rot="10800000">
                <a:off x="6374071" y="4429453"/>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title="clipart of 7 cups">
            <a:extLst>
              <a:ext uri="{FF2B5EF4-FFF2-40B4-BE49-F238E27FC236}">
                <a16:creationId xmlns:a16="http://schemas.microsoft.com/office/drawing/2014/main" id="{ED53C679-8831-AE46-B950-71C6763C2AB1}"/>
              </a:ext>
            </a:extLst>
          </p:cNvPr>
          <p:cNvGrpSpPr/>
          <p:nvPr/>
        </p:nvGrpSpPr>
        <p:grpSpPr>
          <a:xfrm>
            <a:off x="7183436" y="4467180"/>
            <a:ext cx="1545465" cy="243726"/>
            <a:chOff x="5011486" y="4429452"/>
            <a:chExt cx="1545465" cy="243726"/>
          </a:xfrm>
          <a:solidFill>
            <a:srgbClr val="E46C0A"/>
          </a:solidFill>
        </p:grpSpPr>
        <p:sp>
          <p:nvSpPr>
            <p:cNvPr id="32" name="Trapezoid 31">
              <a:extLst>
                <a:ext uri="{FF2B5EF4-FFF2-40B4-BE49-F238E27FC236}">
                  <a16:creationId xmlns:a16="http://schemas.microsoft.com/office/drawing/2014/main" id="{CE154578-8C9C-D841-A28E-329234A3B354}"/>
                </a:ext>
              </a:extLst>
            </p:cNvPr>
            <p:cNvSpPr>
              <a:spLocks noChangeAspect="1"/>
            </p:cNvSpPr>
            <p:nvPr/>
          </p:nvSpPr>
          <p:spPr>
            <a:xfrm rot="10800000">
              <a:off x="5011486" y="4429947"/>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a:extLst>
                <a:ext uri="{FF2B5EF4-FFF2-40B4-BE49-F238E27FC236}">
                  <a16:creationId xmlns:a16="http://schemas.microsoft.com/office/drawing/2014/main" id="{76CC850F-A6CF-0745-A89A-B2D40DBDE962}"/>
                </a:ext>
              </a:extLst>
            </p:cNvPr>
            <p:cNvSpPr>
              <a:spLocks noChangeAspect="1"/>
            </p:cNvSpPr>
            <p:nvPr/>
          </p:nvSpPr>
          <p:spPr>
            <a:xfrm rot="10800000">
              <a:off x="5239141" y="4429452"/>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a:extLst>
                <a:ext uri="{FF2B5EF4-FFF2-40B4-BE49-F238E27FC236}">
                  <a16:creationId xmlns:a16="http://schemas.microsoft.com/office/drawing/2014/main" id="{487688A9-93F3-7A4B-9C1B-CCE4E6A29B61}"/>
                </a:ext>
              </a:extLst>
            </p:cNvPr>
            <p:cNvSpPr>
              <a:spLocks noChangeAspect="1"/>
            </p:cNvSpPr>
            <p:nvPr/>
          </p:nvSpPr>
          <p:spPr>
            <a:xfrm rot="10800000">
              <a:off x="5464708" y="4429947"/>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id="{3F23842E-4077-9C47-82E1-130027A5725E}"/>
                </a:ext>
              </a:extLst>
            </p:cNvPr>
            <p:cNvSpPr>
              <a:spLocks noChangeAspect="1"/>
            </p:cNvSpPr>
            <p:nvPr/>
          </p:nvSpPr>
          <p:spPr>
            <a:xfrm rot="10800000">
              <a:off x="5699955" y="4429453"/>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a:extLst>
                <a:ext uri="{FF2B5EF4-FFF2-40B4-BE49-F238E27FC236}">
                  <a16:creationId xmlns:a16="http://schemas.microsoft.com/office/drawing/2014/main" id="{B8DDDAEB-2623-DB42-BE5B-04C873D33EF4}"/>
                </a:ext>
              </a:extLst>
            </p:cNvPr>
            <p:cNvSpPr>
              <a:spLocks noChangeAspect="1"/>
            </p:cNvSpPr>
            <p:nvPr/>
          </p:nvSpPr>
          <p:spPr>
            <a:xfrm rot="10800000">
              <a:off x="5925211" y="4429947"/>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a:extLst>
                <a:ext uri="{FF2B5EF4-FFF2-40B4-BE49-F238E27FC236}">
                  <a16:creationId xmlns:a16="http://schemas.microsoft.com/office/drawing/2014/main" id="{FFD78FC5-B20A-2245-9AF6-BDC4718B37A4}"/>
                </a:ext>
              </a:extLst>
            </p:cNvPr>
            <p:cNvSpPr>
              <a:spLocks noChangeAspect="1"/>
            </p:cNvSpPr>
            <p:nvPr/>
          </p:nvSpPr>
          <p:spPr>
            <a:xfrm rot="10800000">
              <a:off x="6146995" y="4429454"/>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a:extLst>
                <a:ext uri="{FF2B5EF4-FFF2-40B4-BE49-F238E27FC236}">
                  <a16:creationId xmlns:a16="http://schemas.microsoft.com/office/drawing/2014/main" id="{583AA284-CAD1-0944-84B4-379C2BF205FA}"/>
                </a:ext>
              </a:extLst>
            </p:cNvPr>
            <p:cNvSpPr>
              <a:spLocks noChangeAspect="1"/>
            </p:cNvSpPr>
            <p:nvPr/>
          </p:nvSpPr>
          <p:spPr>
            <a:xfrm rot="10800000">
              <a:off x="6374071" y="4429453"/>
              <a:ext cx="182880" cy="243231"/>
            </a:xfrm>
            <a:prstGeom prst="trapezoid">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4869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TotalTime>
  <Words>1649</Words>
  <Application>Microsoft Macintosh PowerPoint</Application>
  <PresentationFormat>On-screen Show (4:3)</PresentationFormat>
  <Paragraphs>164</Paragraphs>
  <Slides>23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ＭＳ Ｐゴシック</vt:lpstr>
      <vt:lpstr>Arial</vt:lpstr>
      <vt:lpstr>Arial Narrow</vt:lpstr>
      <vt:lpstr>Arial Rounded MT Bold</vt:lpstr>
      <vt:lpstr>Calibri</vt:lpstr>
      <vt:lpstr>Office Theme</vt:lpstr>
      <vt:lpstr>What is Risky Use?</vt:lpstr>
      <vt:lpstr>Thought exercise…</vt:lpstr>
      <vt:lpstr>Thought exercise…</vt:lpstr>
      <vt:lpstr>Forget everything you know about:</vt:lpstr>
      <vt:lpstr>• What constitutes a substance use problem  • How substance use problems are identified  • How to treat substance use problems</vt:lpstr>
      <vt:lpstr>SBIRT may require a  reframing of substance use  </vt:lpstr>
      <vt:lpstr>SBIRT may require a  reframing of substance use  </vt:lpstr>
      <vt:lpstr>How would you define risky alcohol use?</vt:lpstr>
      <vt:lpstr>Low-risk drinking limits</vt:lpstr>
      <vt:lpstr>The Pour Game</vt:lpstr>
      <vt:lpstr>Times when even 1 or 2 drinks can be  TOO MUCH</vt:lpstr>
      <vt:lpstr>What is excessive alcohol use?</vt:lpstr>
      <vt:lpstr>If you choose to drink, do so in moderation</vt:lpstr>
      <vt:lpstr>Binge drinking is the main problem</vt:lpstr>
      <vt:lpstr>What do you think of these limits?</vt:lpstr>
      <vt:lpstr>Where did the healthy drinking amounts come from?</vt:lpstr>
      <vt:lpstr>Drinking too much</vt:lpstr>
      <vt:lpstr>Evidence behind the numbers…</vt:lpstr>
      <vt:lpstr>“Alcohol is a big preventable cancer risk factor that has been hiding in plain sight.”</vt:lpstr>
      <vt:lpstr>NIAAA Epidemiologic Studies</vt:lpstr>
      <vt:lpstr>Epidemiologic risk curve analyses reveal significant and rapid increases in the risks of—</vt:lpstr>
      <vt:lpstr>Risky Drug Use</vt:lpstr>
      <vt:lpstr>SBIRT also addresses risky drug use</vt:lpstr>
    </vt:vector>
  </TitlesOfParts>
  <Company>HSLIC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Risky Use?</dc:title>
  <dc:creator>HSC Employee</dc:creator>
  <cp:lastModifiedBy>Microsoft Office User</cp:lastModifiedBy>
  <cp:revision>11</cp:revision>
  <dcterms:created xsi:type="dcterms:W3CDTF">2016-04-20T18:34:35Z</dcterms:created>
  <dcterms:modified xsi:type="dcterms:W3CDTF">2018-10-16T16:35:22Z</dcterms:modified>
</cp:coreProperties>
</file>